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5" r:id="rId4"/>
    <p:sldId id="259" r:id="rId5"/>
    <p:sldId id="264" r:id="rId6"/>
    <p:sldId id="266" r:id="rId7"/>
    <p:sldId id="261" r:id="rId8"/>
    <p:sldId id="263" r:id="rId9"/>
    <p:sldId id="260" r:id="rId10"/>
    <p:sldId id="262"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92" autoAdjust="0"/>
  </p:normalViewPr>
  <p:slideViewPr>
    <p:cSldViewPr>
      <p:cViewPr>
        <p:scale>
          <a:sx n="60" d="100"/>
          <a:sy n="60" d="100"/>
        </p:scale>
        <p:origin x="-786" y="-3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B6280-BC16-406B-BC23-4916289EBB8D}"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87C12-F9BF-4B1E-94BD-642716189972}" type="slidenum">
              <a:rPr lang="en-US" smtClean="0"/>
              <a:t>‹#›</a:t>
            </a:fld>
            <a:endParaRPr lang="en-US"/>
          </a:p>
        </p:txBody>
      </p:sp>
    </p:spTree>
    <p:extLst>
      <p:ext uri="{BB962C8B-B14F-4D97-AF65-F5344CB8AC3E}">
        <p14:creationId xmlns:p14="http://schemas.microsoft.com/office/powerpoint/2010/main" val="405285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F87C12-F9BF-4B1E-94BD-642716189972}" type="slidenum">
              <a:rPr lang="en-US" smtClean="0"/>
              <a:t>1</a:t>
            </a:fld>
            <a:endParaRPr lang="en-US"/>
          </a:p>
        </p:txBody>
      </p:sp>
    </p:spTree>
    <p:extLst>
      <p:ext uri="{BB962C8B-B14F-4D97-AF65-F5344CB8AC3E}">
        <p14:creationId xmlns:p14="http://schemas.microsoft.com/office/powerpoint/2010/main" val="185943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Identify responsibility: The Public</a:t>
            </a:r>
            <a:r>
              <a:rPr lang="en-US" baseline="0" dirty="0" smtClean="0"/>
              <a:t> Information office is responsible for posting and updating content; scanning and monitoring social media for inaccurate or misinformation. The person or staff members you choose need to understand their role as a communicator and spokesperson for the county and the impact this online exchange can have.</a:t>
            </a:r>
          </a:p>
          <a:p>
            <a:endParaRPr lang="en-US" baseline="0" dirty="0" smtClean="0"/>
          </a:p>
          <a:p>
            <a:pPr marL="171450" indent="-171450">
              <a:buFont typeface="Arial" charset="0"/>
              <a:buChar char="•"/>
            </a:pPr>
            <a:r>
              <a:rPr lang="en-US" baseline="0" dirty="0" smtClean="0"/>
              <a:t>During crisis situations it is extremely important to quickly post information but it’s even more crucial that the information is accurate. I would hope that we prefer to sacrifice speed in the name of accuracy</a:t>
            </a:r>
          </a:p>
          <a:p>
            <a:pPr marL="171450" indent="-171450">
              <a:buFont typeface="Arial" charset="0"/>
              <a:buChar char="•"/>
            </a:pPr>
            <a:r>
              <a:rPr lang="en-US" baseline="0" dirty="0" smtClean="0"/>
              <a:t>It’s important to alert residents in a clear and consistent manner when you need them to take action in an emergency situation. We encouraged our social media followers to re-tweet or re-post the county’s message to help ensure that accurate information reaches more people</a:t>
            </a:r>
          </a:p>
          <a:p>
            <a:pPr marL="171450" indent="-171450">
              <a:buFont typeface="Arial" charset="0"/>
              <a:buChar char="•"/>
            </a:pPr>
            <a:r>
              <a:rPr lang="en-US" baseline="0" dirty="0" smtClean="0"/>
              <a:t>Test: A crisis is not the appropriate time to launch new social media activities. Counties should already be active and ready to provide residents with the info they need to stay safe.</a:t>
            </a:r>
          </a:p>
          <a:p>
            <a:pPr marL="171450" indent="-171450">
              <a:buFont typeface="Arial" charset="0"/>
              <a:buChar char="•"/>
            </a:pPr>
            <a:r>
              <a:rPr lang="en-US" baseline="0" dirty="0" smtClean="0"/>
              <a:t>Seize: We learned that this opportunity can bring out the best in people. It provided an opportunity to grow and strengthen citizen engagement, public leadership and improve community.</a:t>
            </a:r>
          </a:p>
          <a:p>
            <a:pPr marL="171450" indent="-171450">
              <a:buFont typeface="Arial" charset="0"/>
              <a:buChar char="•"/>
            </a:pPr>
            <a:r>
              <a:rPr lang="en-US" baseline="0" dirty="0" smtClean="0"/>
              <a:t>Use: We need to be prepared now, recognize and prepare for a continued increase in social media usage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10</a:t>
            </a:fld>
            <a:endParaRPr lang="en-US"/>
          </a:p>
        </p:txBody>
      </p:sp>
    </p:spTree>
    <p:extLst>
      <p:ext uri="{BB962C8B-B14F-4D97-AF65-F5344CB8AC3E}">
        <p14:creationId xmlns:p14="http://schemas.microsoft.com/office/powerpoint/2010/main" val="313155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that this</a:t>
            </a:r>
            <a:r>
              <a:rPr lang="en-US" baseline="0" dirty="0" smtClean="0"/>
              <a:t> is important is because it takes an investment in time. You have to be participate and you have to responsive. It would be better not to have a social media presence than to have a page but only post or tweet inconsistently.  Social media monitoring needs to be on an hourly or ‘real time’ basis for it to be effective.</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11</a:t>
            </a:fld>
            <a:endParaRPr lang="en-US"/>
          </a:p>
        </p:txBody>
      </p:sp>
    </p:spTree>
    <p:extLst>
      <p:ext uri="{BB962C8B-B14F-4D97-AF65-F5344CB8AC3E}">
        <p14:creationId xmlns:p14="http://schemas.microsoft.com/office/powerpoint/2010/main" val="313155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and more,</a:t>
            </a:r>
            <a:r>
              <a:rPr lang="en-US" baseline="0" dirty="0" smtClean="0"/>
              <a:t> governments are turning to social media not simply to communicate or push-out information but to engage constituencies and improve the provision of services. It allows for all levels of government to be more transparent. Through the use of social media, the public can discuss the county budget, weigh in on public policy questions, report a pot hole or find out about an emergency – often by using their cell phones or tablets.</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2</a:t>
            </a:fld>
            <a:endParaRPr lang="en-US"/>
          </a:p>
        </p:txBody>
      </p:sp>
    </p:spTree>
    <p:extLst>
      <p:ext uri="{BB962C8B-B14F-4D97-AF65-F5344CB8AC3E}">
        <p14:creationId xmlns:p14="http://schemas.microsoft.com/office/powerpoint/2010/main" val="200548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a:t>
            </a:r>
            <a:r>
              <a:rPr lang="en-US" baseline="0" dirty="0" smtClean="0"/>
              <a:t> began actively using Facebook in 2012 – Hurricane Sandy was our first major emergency </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3</a:t>
            </a:fld>
            <a:endParaRPr lang="en-US"/>
          </a:p>
        </p:txBody>
      </p:sp>
    </p:spTree>
    <p:extLst>
      <p:ext uri="{BB962C8B-B14F-4D97-AF65-F5344CB8AC3E}">
        <p14:creationId xmlns:p14="http://schemas.microsoft.com/office/powerpoint/2010/main" val="346100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great way to stay connected with your community is to interact with them using the channels</a:t>
            </a:r>
            <a:r>
              <a:rPr lang="en-US" baseline="0" dirty="0" smtClean="0"/>
              <a:t> they frequent the most. In Wicomico County, approximately 76,000 residents of the nearly 100,000 utilized Facebook. Social media gives us the opportunity to share information where our citizens are rather than having them come to us.</a:t>
            </a:r>
          </a:p>
          <a:p>
            <a:endParaRPr lang="en-US" baseline="0" dirty="0" smtClean="0"/>
          </a:p>
          <a:p>
            <a:r>
              <a:rPr lang="en-US" dirty="0" smtClean="0"/>
              <a:t>Whether</a:t>
            </a:r>
            <a:r>
              <a:rPr lang="en-US" baseline="0" dirty="0" smtClean="0"/>
              <a:t> or not your county is utilizing social media for emergency management communications, your constituents are searching for this information online. Our emergency management personnel are the trained experts and have the wherewithal to direct our citizens with timely and accurate information . </a:t>
            </a:r>
          </a:p>
          <a:p>
            <a:endParaRPr lang="en-US" baseline="0" dirty="0" smtClean="0"/>
          </a:p>
        </p:txBody>
      </p:sp>
      <p:sp>
        <p:nvSpPr>
          <p:cNvPr id="4" name="Slide Number Placeholder 3"/>
          <p:cNvSpPr>
            <a:spLocks noGrp="1"/>
          </p:cNvSpPr>
          <p:nvPr>
            <p:ph type="sldNum" sz="quarter" idx="10"/>
          </p:nvPr>
        </p:nvSpPr>
        <p:spPr/>
        <p:txBody>
          <a:bodyPr/>
          <a:lstStyle/>
          <a:p>
            <a:fld id="{D8F87C12-F9BF-4B1E-94BD-642716189972}" type="slidenum">
              <a:rPr lang="en-US" smtClean="0"/>
              <a:t>4</a:t>
            </a:fld>
            <a:endParaRPr lang="en-US"/>
          </a:p>
        </p:txBody>
      </p:sp>
    </p:spTree>
    <p:extLst>
      <p:ext uri="{BB962C8B-B14F-4D97-AF65-F5344CB8AC3E}">
        <p14:creationId xmlns:p14="http://schemas.microsoft.com/office/powerpoint/2010/main" val="313155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76% of citizens</a:t>
            </a:r>
            <a:r>
              <a:rPr lang="en-US" baseline="0" dirty="0" smtClean="0"/>
              <a:t> in Wicomico County are using </a:t>
            </a:r>
            <a:r>
              <a:rPr lang="en-US" baseline="0" dirty="0" err="1" smtClean="0"/>
              <a:t>facebook</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5</a:t>
            </a:fld>
            <a:endParaRPr lang="en-US"/>
          </a:p>
        </p:txBody>
      </p:sp>
    </p:spTree>
    <p:extLst>
      <p:ext uri="{BB962C8B-B14F-4D97-AF65-F5344CB8AC3E}">
        <p14:creationId xmlns:p14="http://schemas.microsoft.com/office/powerpoint/2010/main" val="98261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6</a:t>
            </a:fld>
            <a:endParaRPr lang="en-US"/>
          </a:p>
        </p:txBody>
      </p:sp>
    </p:spTree>
    <p:extLst>
      <p:ext uri="{BB962C8B-B14F-4D97-AF65-F5344CB8AC3E}">
        <p14:creationId xmlns:p14="http://schemas.microsoft.com/office/powerpoint/2010/main" val="109534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Communicate across multiple platforms – including</a:t>
            </a:r>
            <a:r>
              <a:rPr lang="en-US" baseline="0" dirty="0" smtClean="0"/>
              <a:t> through the Communicator – the upgraded Reverse 911 system. </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7</a:t>
            </a:fld>
            <a:endParaRPr lang="en-US"/>
          </a:p>
        </p:txBody>
      </p:sp>
    </p:spTree>
    <p:extLst>
      <p:ext uri="{BB962C8B-B14F-4D97-AF65-F5344CB8AC3E}">
        <p14:creationId xmlns:p14="http://schemas.microsoft.com/office/powerpoint/2010/main" val="45315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a:t>
            </a:r>
            <a:r>
              <a:rPr lang="en-US" baseline="0" dirty="0" smtClean="0"/>
              <a:t> monitoring – the act of listening to online conversations and discussions to learn what is being said, by whom and to whom in order to improve your own social media presence</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8</a:t>
            </a:fld>
            <a:endParaRPr lang="en-US"/>
          </a:p>
        </p:txBody>
      </p:sp>
    </p:spTree>
    <p:extLst>
      <p:ext uri="{BB962C8B-B14F-4D97-AF65-F5344CB8AC3E}">
        <p14:creationId xmlns:p14="http://schemas.microsoft.com/office/powerpoint/2010/main" val="45315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us to communicate with</a:t>
            </a:r>
            <a:r>
              <a:rPr lang="en-US" baseline="0" dirty="0" smtClean="0"/>
              <a:t> loved ones by sharing, re-tweeting what has been posted.</a:t>
            </a:r>
          </a:p>
          <a:p>
            <a:endParaRPr lang="en-US" baseline="0" dirty="0" smtClean="0"/>
          </a:p>
          <a:p>
            <a:r>
              <a:rPr lang="en-US" baseline="0" dirty="0" smtClean="0"/>
              <a:t>Correct misinformation – we had to deal with misinformation about the location of our shelter. People were communicating a different location which had the potential of causing safety issues for those given wrong info; a neighboring state had to deal with a photo-shopped image of a bridge that had been wiped out by the hurricane.</a:t>
            </a:r>
            <a:endParaRPr lang="en-US" dirty="0"/>
          </a:p>
        </p:txBody>
      </p:sp>
      <p:sp>
        <p:nvSpPr>
          <p:cNvPr id="4" name="Slide Number Placeholder 3"/>
          <p:cNvSpPr>
            <a:spLocks noGrp="1"/>
          </p:cNvSpPr>
          <p:nvPr>
            <p:ph type="sldNum" sz="quarter" idx="10"/>
          </p:nvPr>
        </p:nvSpPr>
        <p:spPr/>
        <p:txBody>
          <a:bodyPr/>
          <a:lstStyle/>
          <a:p>
            <a:fld id="{D8F87C12-F9BF-4B1E-94BD-642716189972}" type="slidenum">
              <a:rPr lang="en-US" smtClean="0"/>
              <a:t>9</a:t>
            </a:fld>
            <a:endParaRPr lang="en-US"/>
          </a:p>
        </p:txBody>
      </p:sp>
    </p:spTree>
    <p:extLst>
      <p:ext uri="{BB962C8B-B14F-4D97-AF65-F5344CB8AC3E}">
        <p14:creationId xmlns:p14="http://schemas.microsoft.com/office/powerpoint/2010/main" val="313155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AE86F1-9556-4BE0-BDE2-471DC206390D}" type="datetimeFigureOut">
              <a:rPr lang="en-US" smtClean="0"/>
              <a:t>1/22/2013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CC7E8D-D3C0-40B0-BF63-BACE50EA8B0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AE86F1-9556-4BE0-BDE2-471DC206390D}"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C7E8D-D3C0-40B0-BF63-BACE50EA8B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AE86F1-9556-4BE0-BDE2-471DC206390D}"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C7E8D-D3C0-40B0-BF63-BACE50EA8B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AE86F1-9556-4BE0-BDE2-471DC206390D}"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C7E8D-D3C0-40B0-BF63-BACE50EA8B0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AE86F1-9556-4BE0-BDE2-471DC206390D}"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C7E8D-D3C0-40B0-BF63-BACE50EA8B0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AE86F1-9556-4BE0-BDE2-471DC206390D}"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C7E8D-D3C0-40B0-BF63-BACE50EA8B0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AE86F1-9556-4BE0-BDE2-471DC206390D}"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C7E8D-D3C0-40B0-BF63-BACE50EA8B0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AE86F1-9556-4BE0-BDE2-471DC206390D}"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C7E8D-D3C0-40B0-BF63-BACE50EA8B0F}"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E86F1-9556-4BE0-BDE2-471DC206390D}"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C7E8D-D3C0-40B0-BF63-BACE50EA8B0F}"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AE86F1-9556-4BE0-BDE2-471DC206390D}"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C7E8D-D3C0-40B0-BF63-BACE50EA8B0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AE86F1-9556-4BE0-BDE2-471DC206390D}"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CC7E8D-D3C0-40B0-BF63-BACE50EA8B0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6467" y="685800"/>
            <a:ext cx="1175133" cy="12192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AE86F1-9556-4BE0-BDE2-471DC206390D}" type="datetimeFigureOut">
              <a:rPr lang="en-US" smtClean="0"/>
              <a:t>1/22/2013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CC7E8D-D3C0-40B0-BF63-BACE50EA8B0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851648" cy="1828800"/>
          </a:xfrm>
        </p:spPr>
        <p:txBody>
          <a:bodyPr/>
          <a:lstStyle/>
          <a:p>
            <a:r>
              <a:rPr lang="en-US" dirty="0" smtClean="0"/>
              <a:t>Wicomico County </a:t>
            </a:r>
            <a:endParaRPr lang="en-US" dirty="0"/>
          </a:p>
        </p:txBody>
      </p:sp>
      <p:sp>
        <p:nvSpPr>
          <p:cNvPr id="3" name="Subtitle 2"/>
          <p:cNvSpPr>
            <a:spLocks noGrp="1"/>
          </p:cNvSpPr>
          <p:nvPr>
            <p:ph type="subTitle" idx="1"/>
          </p:nvPr>
        </p:nvSpPr>
        <p:spPr/>
        <p:txBody>
          <a:bodyPr/>
          <a:lstStyle/>
          <a:p>
            <a:r>
              <a:rPr lang="en-US" dirty="0" smtClean="0"/>
              <a:t>Social Media as a Service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347" y="5948324"/>
            <a:ext cx="605073" cy="5771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399" y="5941154"/>
            <a:ext cx="533401" cy="5334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5907500"/>
            <a:ext cx="619375" cy="590789"/>
          </a:xfrm>
          <a:prstGeom prst="rect">
            <a:avLst/>
          </a:prstGeom>
        </p:spPr>
      </p:pic>
      <p:grpSp>
        <p:nvGrpSpPr>
          <p:cNvPr id="10" name="Group 9"/>
          <p:cNvGrpSpPr/>
          <p:nvPr/>
        </p:nvGrpSpPr>
        <p:grpSpPr>
          <a:xfrm>
            <a:off x="152400" y="5334000"/>
            <a:ext cx="1322024" cy="1371600"/>
            <a:chOff x="152400" y="5334000"/>
            <a:chExt cx="1322024" cy="1371600"/>
          </a:xfrm>
        </p:grpSpPr>
        <p:sp>
          <p:nvSpPr>
            <p:cNvPr id="9" name="Oval 8"/>
            <p:cNvSpPr/>
            <p:nvPr/>
          </p:nvSpPr>
          <p:spPr>
            <a:xfrm>
              <a:off x="232934" y="5486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cstate="print">
              <a:clrChange>
                <a:clrFrom>
                  <a:srgbClr val="F9FFFD"/>
                </a:clrFrom>
                <a:clrTo>
                  <a:srgbClr val="F9FFFD">
                    <a:alpha val="0"/>
                  </a:srgbClr>
                </a:clrTo>
              </a:clrChange>
              <a:extLst>
                <a:ext uri="{28A0092B-C50C-407E-A947-70E740481C1C}">
                  <a14:useLocalDpi xmlns:a14="http://schemas.microsoft.com/office/drawing/2010/main" val="0"/>
                </a:ext>
              </a:extLst>
            </a:blip>
            <a:stretch>
              <a:fillRect/>
            </a:stretch>
          </p:blipFill>
          <p:spPr>
            <a:xfrm>
              <a:off x="152400" y="5334000"/>
              <a:ext cx="1322024" cy="1371600"/>
            </a:xfrm>
            <a:prstGeom prst="rect">
              <a:avLst/>
            </a:prstGeom>
          </p:spPr>
        </p:pic>
      </p:gr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1799" y="5939883"/>
            <a:ext cx="551429" cy="551429"/>
          </a:xfrm>
          <a:prstGeom prst="rect">
            <a:avLst/>
          </a:prstGeom>
        </p:spPr>
      </p:pic>
      <p:sp>
        <p:nvSpPr>
          <p:cNvPr id="11" name="Rectangle 10"/>
          <p:cNvSpPr/>
          <p:nvPr/>
        </p:nvSpPr>
        <p:spPr>
          <a:xfrm>
            <a:off x="4374930" y="1676400"/>
            <a:ext cx="3925982" cy="892552"/>
          </a:xfrm>
          <a:prstGeom prst="rect">
            <a:avLst/>
          </a:prstGeom>
        </p:spPr>
        <p:txBody>
          <a:bodyPr wrap="square">
            <a:spAutoFit/>
          </a:bodyPr>
          <a:lstStyle/>
          <a:p>
            <a:pPr marR="45720" lvl="0" algn="r">
              <a:spcBef>
                <a:spcPct val="20000"/>
              </a:spcBef>
              <a:buClr>
                <a:srgbClr val="0BD0D9"/>
              </a:buClr>
              <a:buSzPct val="95000"/>
            </a:pPr>
            <a:r>
              <a:rPr lang="en-US" sz="2600" dirty="0">
                <a:solidFill>
                  <a:prstClr val="white"/>
                </a:solidFill>
              </a:rPr>
              <a:t>Building Bridges, Building Community </a:t>
            </a:r>
          </a:p>
        </p:txBody>
      </p:sp>
    </p:spTree>
    <p:extLst>
      <p:ext uri="{BB962C8B-B14F-4D97-AF65-F5344CB8AC3E}">
        <p14:creationId xmlns:p14="http://schemas.microsoft.com/office/powerpoint/2010/main" val="21155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4" name="Content Placeholder 3"/>
          <p:cNvSpPr>
            <a:spLocks noGrp="1"/>
          </p:cNvSpPr>
          <p:nvPr>
            <p:ph idx="1"/>
          </p:nvPr>
        </p:nvSpPr>
        <p:spPr/>
        <p:txBody>
          <a:bodyPr/>
          <a:lstStyle/>
          <a:p>
            <a:r>
              <a:rPr lang="en-US" dirty="0" smtClean="0"/>
              <a:t>Identify responsibility for defining the message and relaying information</a:t>
            </a:r>
          </a:p>
          <a:p>
            <a:r>
              <a:rPr lang="en-US" dirty="0" smtClean="0"/>
              <a:t>Place accuracy before speed</a:t>
            </a:r>
          </a:p>
          <a:p>
            <a:r>
              <a:rPr lang="en-US" dirty="0" smtClean="0"/>
              <a:t>Spur action when needed</a:t>
            </a:r>
          </a:p>
          <a:p>
            <a:r>
              <a:rPr lang="en-US" dirty="0" smtClean="0"/>
              <a:t>Test your strategy before a crisis hits</a:t>
            </a:r>
          </a:p>
          <a:p>
            <a:r>
              <a:rPr lang="en-US" dirty="0" smtClean="0"/>
              <a:t>Seize opportunities to create something positive from an emergency situation</a:t>
            </a:r>
          </a:p>
          <a:p>
            <a:r>
              <a:rPr lang="en-US" dirty="0" smtClean="0"/>
              <a:t>Prepare to use social media more</a:t>
            </a:r>
          </a:p>
          <a:p>
            <a:pPr marL="393192" lvl="1" indent="0">
              <a:buNone/>
            </a:pPr>
            <a:endParaRPr lang="en-US" dirty="0"/>
          </a:p>
        </p:txBody>
      </p:sp>
    </p:spTree>
    <p:extLst>
      <p:ext uri="{BB962C8B-B14F-4D97-AF65-F5344CB8AC3E}">
        <p14:creationId xmlns:p14="http://schemas.microsoft.com/office/powerpoint/2010/main" val="121668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normAutofit fontScale="90000"/>
          </a:bodyPr>
          <a:lstStyle/>
          <a:p>
            <a:r>
              <a:rPr lang="en-US" dirty="0" smtClean="0"/>
              <a:t>Choosing Social Media Platforms</a:t>
            </a:r>
            <a:endParaRPr lang="en-US" dirty="0"/>
          </a:p>
        </p:txBody>
      </p:sp>
      <p:sp>
        <p:nvSpPr>
          <p:cNvPr id="4" name="Content Placeholder 3"/>
          <p:cNvSpPr>
            <a:spLocks noGrp="1"/>
          </p:cNvSpPr>
          <p:nvPr>
            <p:ph idx="1"/>
          </p:nvPr>
        </p:nvSpPr>
        <p:spPr/>
        <p:txBody>
          <a:bodyPr/>
          <a:lstStyle/>
          <a:p>
            <a:r>
              <a:rPr lang="en-US" dirty="0" smtClean="0"/>
              <a:t>Some tips</a:t>
            </a:r>
          </a:p>
          <a:p>
            <a:pPr lvl="1"/>
            <a:r>
              <a:rPr lang="en-US" dirty="0" smtClean="0"/>
              <a:t>Determine your goals</a:t>
            </a:r>
          </a:p>
          <a:p>
            <a:pPr lvl="1"/>
            <a:r>
              <a:rPr lang="en-US" dirty="0"/>
              <a:t>Centralized vs. Decentralized Social Media Management</a:t>
            </a:r>
          </a:p>
          <a:p>
            <a:pPr lvl="1"/>
            <a:r>
              <a:rPr lang="en-US" dirty="0" smtClean="0"/>
              <a:t>It’s </a:t>
            </a:r>
            <a:r>
              <a:rPr lang="en-US" dirty="0" smtClean="0"/>
              <a:t>okay to start small</a:t>
            </a:r>
          </a:p>
          <a:p>
            <a:pPr lvl="1"/>
            <a:r>
              <a:rPr lang="en-US" dirty="0" smtClean="0"/>
              <a:t>It’s better to do 1 or 2 very well, than do several poorly</a:t>
            </a:r>
          </a:p>
          <a:p>
            <a:pPr lvl="1"/>
            <a:r>
              <a:rPr lang="en-US" dirty="0" smtClean="0"/>
              <a:t>Facebook and Twitter are the most common for government…followed by YouTube and </a:t>
            </a:r>
            <a:r>
              <a:rPr lang="en-US" dirty="0" err="1" smtClean="0"/>
              <a:t>Pinterest</a:t>
            </a:r>
            <a:endParaRPr lang="en-US" dirty="0" smtClean="0"/>
          </a:p>
          <a:p>
            <a:pPr lvl="1"/>
            <a:r>
              <a:rPr lang="en-US" dirty="0" smtClean="0"/>
              <a:t>Monitoring is KEY</a:t>
            </a:r>
          </a:p>
          <a:p>
            <a:pPr marL="393192" lvl="1" indent="0">
              <a:buNone/>
            </a:pPr>
            <a:endParaRPr lang="en-US" dirty="0"/>
          </a:p>
        </p:txBody>
      </p:sp>
    </p:spTree>
    <p:extLst>
      <p:ext uri="{BB962C8B-B14F-4D97-AF65-F5344CB8AC3E}">
        <p14:creationId xmlns:p14="http://schemas.microsoft.com/office/powerpoint/2010/main" val="277936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228344"/>
            <a:ext cx="7772400" cy="1362456"/>
          </a:xfrm>
        </p:spPr>
        <p:txBody>
          <a:bodyPr/>
          <a:lstStyle/>
          <a:p>
            <a:r>
              <a:rPr lang="en-US" dirty="0" smtClean="0"/>
              <a:t>Wicomico County	</a:t>
            </a:r>
            <a:endParaRPr lang="en-US" dirty="0"/>
          </a:p>
        </p:txBody>
      </p:sp>
      <p:sp>
        <p:nvSpPr>
          <p:cNvPr id="3" name="Text Placeholder 2"/>
          <p:cNvSpPr>
            <a:spLocks noGrp="1"/>
          </p:cNvSpPr>
          <p:nvPr>
            <p:ph type="body" idx="1"/>
          </p:nvPr>
        </p:nvSpPr>
        <p:spPr/>
        <p:txBody>
          <a:bodyPr>
            <a:normAutofit lnSpcReduction="10000"/>
          </a:bodyPr>
          <a:lstStyle/>
          <a:p>
            <a:r>
              <a:rPr lang="en-US" dirty="0" smtClean="0"/>
              <a:t>Tamara Lee-Brooks</a:t>
            </a:r>
          </a:p>
          <a:p>
            <a:r>
              <a:rPr lang="en-US" dirty="0" smtClean="0"/>
              <a:t>Public Information Officer </a:t>
            </a:r>
          </a:p>
          <a:p>
            <a:r>
              <a:rPr lang="en-US" dirty="0" smtClean="0"/>
              <a:t>tleebrooks@wicomicocounty.org</a:t>
            </a:r>
          </a:p>
          <a:p>
            <a:r>
              <a:rPr lang="en-US" dirty="0" smtClean="0"/>
              <a:t>410-548-4801</a:t>
            </a:r>
            <a:endParaRPr lang="en-US" dirty="0"/>
          </a:p>
        </p:txBody>
      </p:sp>
      <p:grpSp>
        <p:nvGrpSpPr>
          <p:cNvPr id="7" name="Group 6"/>
          <p:cNvGrpSpPr/>
          <p:nvPr/>
        </p:nvGrpSpPr>
        <p:grpSpPr>
          <a:xfrm>
            <a:off x="6324600" y="1447800"/>
            <a:ext cx="1322024" cy="1371600"/>
            <a:chOff x="152400" y="5334000"/>
            <a:chExt cx="1322024" cy="1371600"/>
          </a:xfrm>
        </p:grpSpPr>
        <p:sp>
          <p:nvSpPr>
            <p:cNvPr id="8" name="Oval 7"/>
            <p:cNvSpPr/>
            <p:nvPr/>
          </p:nvSpPr>
          <p:spPr>
            <a:xfrm>
              <a:off x="232934" y="5486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9FFFD"/>
                </a:clrFrom>
                <a:clrTo>
                  <a:srgbClr val="F9FFFD">
                    <a:alpha val="0"/>
                  </a:srgbClr>
                </a:clrTo>
              </a:clrChange>
              <a:extLst>
                <a:ext uri="{28A0092B-C50C-407E-A947-70E740481C1C}">
                  <a14:useLocalDpi xmlns:a14="http://schemas.microsoft.com/office/drawing/2010/main" val="0"/>
                </a:ext>
              </a:extLst>
            </a:blip>
            <a:stretch>
              <a:fillRect/>
            </a:stretch>
          </p:blipFill>
          <p:spPr>
            <a:xfrm>
              <a:off x="152400" y="5334000"/>
              <a:ext cx="1322024" cy="1371600"/>
            </a:xfrm>
            <a:prstGeom prst="rect">
              <a:avLst/>
            </a:prstGeom>
          </p:spPr>
        </p:pic>
      </p:grpSp>
      <p:grpSp>
        <p:nvGrpSpPr>
          <p:cNvPr id="14" name="Group 13"/>
          <p:cNvGrpSpPr/>
          <p:nvPr/>
        </p:nvGrpSpPr>
        <p:grpSpPr>
          <a:xfrm>
            <a:off x="501897" y="4528253"/>
            <a:ext cx="4832103" cy="577147"/>
            <a:chOff x="501897" y="4454596"/>
            <a:chExt cx="4832103" cy="57714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97" y="4454596"/>
              <a:ext cx="605073" cy="577147"/>
            </a:xfrm>
            <a:prstGeom prst="rect">
              <a:avLst/>
            </a:prstGeom>
          </p:spPr>
        </p:pic>
        <p:sp>
          <p:nvSpPr>
            <p:cNvPr id="10" name="TextBox 9"/>
            <p:cNvSpPr txBox="1"/>
            <p:nvPr/>
          </p:nvSpPr>
          <p:spPr>
            <a:xfrm>
              <a:off x="1106970" y="4606996"/>
              <a:ext cx="4227030" cy="369332"/>
            </a:xfrm>
            <a:prstGeom prst="rect">
              <a:avLst/>
            </a:prstGeom>
            <a:noFill/>
          </p:spPr>
          <p:txBody>
            <a:bodyPr wrap="square" rtlCol="0">
              <a:spAutoFit/>
            </a:bodyPr>
            <a:lstStyle/>
            <a:p>
              <a:r>
                <a:rPr lang="en-US" dirty="0" smtClean="0"/>
                <a:t>Facebook.com/</a:t>
              </a:r>
              <a:r>
                <a:rPr lang="en-US" dirty="0" err="1" smtClean="0"/>
                <a:t>CountyExecPollitt</a:t>
              </a:r>
              <a:endParaRPr lang="en-US" dirty="0"/>
            </a:p>
          </p:txBody>
        </p:sp>
      </p:grpSp>
      <p:grpSp>
        <p:nvGrpSpPr>
          <p:cNvPr id="13" name="Group 12"/>
          <p:cNvGrpSpPr/>
          <p:nvPr/>
        </p:nvGrpSpPr>
        <p:grpSpPr>
          <a:xfrm>
            <a:off x="546711" y="5257799"/>
            <a:ext cx="4787289" cy="533401"/>
            <a:chOff x="546711" y="5216595"/>
            <a:chExt cx="4787289" cy="53340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11" y="5216595"/>
              <a:ext cx="533401" cy="533401"/>
            </a:xfrm>
            <a:prstGeom prst="rect">
              <a:avLst/>
            </a:prstGeom>
          </p:spPr>
        </p:pic>
        <p:sp>
          <p:nvSpPr>
            <p:cNvPr id="11" name="TextBox 10"/>
            <p:cNvSpPr txBox="1"/>
            <p:nvPr/>
          </p:nvSpPr>
          <p:spPr>
            <a:xfrm>
              <a:off x="1106970" y="5379506"/>
              <a:ext cx="4227030" cy="369332"/>
            </a:xfrm>
            <a:prstGeom prst="rect">
              <a:avLst/>
            </a:prstGeom>
            <a:noFill/>
          </p:spPr>
          <p:txBody>
            <a:bodyPr wrap="square" rtlCol="0">
              <a:spAutoFit/>
            </a:bodyPr>
            <a:lstStyle/>
            <a:p>
              <a:r>
                <a:rPr lang="en-US" dirty="0" smtClean="0"/>
                <a:t>@</a:t>
              </a:r>
              <a:r>
                <a:rPr lang="en-US" dirty="0" err="1" smtClean="0"/>
                <a:t>Rick_Pollitt</a:t>
              </a:r>
              <a:endParaRPr lang="en-US" dirty="0"/>
            </a:p>
          </p:txBody>
        </p:sp>
      </p:grpSp>
      <p:grpSp>
        <p:nvGrpSpPr>
          <p:cNvPr id="15" name="Group 14"/>
          <p:cNvGrpSpPr/>
          <p:nvPr/>
        </p:nvGrpSpPr>
        <p:grpSpPr>
          <a:xfrm>
            <a:off x="520290" y="6038611"/>
            <a:ext cx="4813710" cy="590789"/>
            <a:chOff x="520290" y="6038611"/>
            <a:chExt cx="4813710" cy="59078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90" y="6038611"/>
              <a:ext cx="619375" cy="590789"/>
            </a:xfrm>
            <a:prstGeom prst="rect">
              <a:avLst/>
            </a:prstGeom>
          </p:spPr>
        </p:pic>
        <p:sp>
          <p:nvSpPr>
            <p:cNvPr id="12" name="TextBox 11"/>
            <p:cNvSpPr txBox="1"/>
            <p:nvPr/>
          </p:nvSpPr>
          <p:spPr>
            <a:xfrm>
              <a:off x="1106970" y="6218864"/>
              <a:ext cx="4227030" cy="369332"/>
            </a:xfrm>
            <a:prstGeom prst="rect">
              <a:avLst/>
            </a:prstGeom>
            <a:noFill/>
          </p:spPr>
          <p:txBody>
            <a:bodyPr wrap="square" rtlCol="0">
              <a:spAutoFit/>
            </a:bodyPr>
            <a:lstStyle/>
            <a:p>
              <a:r>
                <a:rPr lang="en-US" dirty="0" smtClean="0"/>
                <a:t>Youtube.com/</a:t>
              </a:r>
              <a:r>
                <a:rPr lang="en-US" dirty="0" err="1" smtClean="0"/>
                <a:t>WicomicoCountyExec</a:t>
              </a:r>
              <a:endParaRPr lang="en-US" dirty="0"/>
            </a:p>
          </p:txBody>
        </p:sp>
      </p:grpSp>
    </p:spTree>
    <p:extLst>
      <p:ext uri="{BB962C8B-B14F-4D97-AF65-F5344CB8AC3E}">
        <p14:creationId xmlns:p14="http://schemas.microsoft.com/office/powerpoint/2010/main" val="1570370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as a Service	</a:t>
            </a:r>
            <a:endParaRPr lang="en-US" dirty="0"/>
          </a:p>
        </p:txBody>
      </p:sp>
      <p:sp>
        <p:nvSpPr>
          <p:cNvPr id="3" name="Content Placeholder 2"/>
          <p:cNvSpPr>
            <a:spLocks noGrp="1"/>
          </p:cNvSpPr>
          <p:nvPr>
            <p:ph idx="1"/>
          </p:nvPr>
        </p:nvSpPr>
        <p:spPr/>
        <p:txBody>
          <a:bodyPr/>
          <a:lstStyle/>
          <a:p>
            <a:r>
              <a:rPr lang="en-US" dirty="0" smtClean="0"/>
              <a:t>Beyond a Communications and Marketing Tool:</a:t>
            </a:r>
          </a:p>
          <a:p>
            <a:pPr lvl="1"/>
            <a:r>
              <a:rPr lang="en-US" dirty="0" smtClean="0"/>
              <a:t>Public Engagement/Policy </a:t>
            </a:r>
            <a:r>
              <a:rPr lang="en-US" dirty="0"/>
              <a:t>Feedback</a:t>
            </a:r>
          </a:p>
          <a:p>
            <a:pPr lvl="1"/>
            <a:r>
              <a:rPr lang="en-US" dirty="0"/>
              <a:t>Service </a:t>
            </a:r>
            <a:r>
              <a:rPr lang="en-US" dirty="0" smtClean="0"/>
              <a:t>Improvement and Response</a:t>
            </a:r>
          </a:p>
          <a:p>
            <a:pPr lvl="1"/>
            <a:r>
              <a:rPr lang="en-US" dirty="0" smtClean="0"/>
              <a:t>Internal Operations</a:t>
            </a:r>
            <a:endParaRPr lang="en-US" dirty="0"/>
          </a:p>
          <a:p>
            <a:pPr lvl="1"/>
            <a:r>
              <a:rPr lang="en-US" dirty="0"/>
              <a:t>Economic Development</a:t>
            </a:r>
          </a:p>
          <a:p>
            <a:pPr lvl="1"/>
            <a:r>
              <a:rPr lang="en-US" i="1" dirty="0">
                <a:solidFill>
                  <a:srgbClr val="C00000"/>
                </a:solidFill>
              </a:rPr>
              <a:t>Emergency Management</a:t>
            </a:r>
          </a:p>
          <a:p>
            <a:endParaRPr lang="en-US" dirty="0" smtClean="0"/>
          </a:p>
          <a:p>
            <a:endParaRPr lang="en-US" dirty="0" smtClean="0"/>
          </a:p>
          <a:p>
            <a:endParaRPr lang="en-US" dirty="0"/>
          </a:p>
        </p:txBody>
      </p:sp>
    </p:spTree>
    <p:extLst>
      <p:ext uri="{BB962C8B-B14F-4D97-AF65-F5344CB8AC3E}">
        <p14:creationId xmlns:p14="http://schemas.microsoft.com/office/powerpoint/2010/main" val="60020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Hurricane Sandy</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281" r="56140" b="16970"/>
          <a:stretch/>
        </p:blipFill>
        <p:spPr bwMode="auto">
          <a:xfrm>
            <a:off x="561458" y="1981200"/>
            <a:ext cx="804914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79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as a Service</a:t>
            </a:r>
            <a:endParaRPr lang="en-US" dirty="0"/>
          </a:p>
        </p:txBody>
      </p:sp>
      <p:sp>
        <p:nvSpPr>
          <p:cNvPr id="4" name="Content Placeholder 3"/>
          <p:cNvSpPr>
            <a:spLocks noGrp="1"/>
          </p:cNvSpPr>
          <p:nvPr>
            <p:ph idx="1"/>
          </p:nvPr>
        </p:nvSpPr>
        <p:spPr/>
        <p:txBody>
          <a:bodyPr>
            <a:normAutofit fontScale="92500" lnSpcReduction="20000"/>
          </a:bodyPr>
          <a:lstStyle/>
          <a:p>
            <a:r>
              <a:rPr lang="en-US" i="1" dirty="0" smtClean="0">
                <a:solidFill>
                  <a:srgbClr val="C00000"/>
                </a:solidFill>
              </a:rPr>
              <a:t>Emergency Management – Hurricane Sandy</a:t>
            </a:r>
          </a:p>
          <a:p>
            <a:r>
              <a:rPr lang="en-US" dirty="0" smtClean="0"/>
              <a:t>A </a:t>
            </a:r>
            <a:r>
              <a:rPr lang="en-US" dirty="0"/>
              <a:t>vital opportunity to provide information in places where people look for them:</a:t>
            </a:r>
          </a:p>
          <a:p>
            <a:pPr lvl="1"/>
            <a:r>
              <a:rPr lang="en-US" dirty="0" smtClean="0"/>
              <a:t>Direct communication with constituents, </a:t>
            </a:r>
            <a:r>
              <a:rPr lang="en-US" i="1" dirty="0" smtClean="0"/>
              <a:t>No filter</a:t>
            </a:r>
          </a:p>
          <a:p>
            <a:pPr lvl="1"/>
            <a:r>
              <a:rPr lang="en-US" dirty="0" smtClean="0"/>
              <a:t>Speed </a:t>
            </a:r>
            <a:r>
              <a:rPr lang="en-US" dirty="0"/>
              <a:t>of message </a:t>
            </a:r>
            <a:r>
              <a:rPr lang="en-US" dirty="0" smtClean="0"/>
              <a:t>delivery, </a:t>
            </a:r>
            <a:r>
              <a:rPr lang="en-US" i="1" dirty="0" smtClean="0"/>
              <a:t>Real-time</a:t>
            </a:r>
            <a:endParaRPr lang="en-US" i="1" dirty="0"/>
          </a:p>
          <a:p>
            <a:pPr lvl="1"/>
            <a:r>
              <a:rPr lang="en-US" dirty="0"/>
              <a:t>Provide accurate information</a:t>
            </a:r>
          </a:p>
          <a:p>
            <a:pPr lvl="1"/>
            <a:r>
              <a:rPr lang="en-US" dirty="0"/>
              <a:t>Connect residents to resources and to each other</a:t>
            </a:r>
          </a:p>
          <a:p>
            <a:pPr lvl="1"/>
            <a:r>
              <a:rPr lang="en-US" dirty="0"/>
              <a:t>Educate the public on how the county functions and responds during storms/major </a:t>
            </a:r>
            <a:r>
              <a:rPr lang="en-US" dirty="0" smtClean="0"/>
              <a:t>events</a:t>
            </a:r>
          </a:p>
          <a:p>
            <a:pPr marL="274320" lvl="1" indent="-274320">
              <a:buClr>
                <a:schemeClr val="accent3"/>
              </a:buClr>
              <a:buSzPct val="95000"/>
            </a:pPr>
            <a:r>
              <a:rPr lang="en-US" dirty="0" smtClean="0"/>
              <a:t>Key </a:t>
            </a:r>
            <a:r>
              <a:rPr lang="en-US" dirty="0"/>
              <a:t>Messages: Care, Concern and Cooperation </a:t>
            </a:r>
            <a:endParaRPr lang="en-US" dirty="0" smtClean="0"/>
          </a:p>
          <a:p>
            <a:pPr lvl="1"/>
            <a:r>
              <a:rPr lang="en-US" dirty="0" err="1" smtClean="0"/>
              <a:t>Hootsuite</a:t>
            </a:r>
            <a:r>
              <a:rPr lang="en-US" dirty="0" smtClean="0"/>
              <a:t>: Facebook, Twitter, LinkedIn </a:t>
            </a:r>
          </a:p>
          <a:p>
            <a:pPr lvl="1"/>
            <a:r>
              <a:rPr lang="en-US" dirty="0" smtClean="0"/>
              <a:t>YouTube</a:t>
            </a:r>
            <a:endParaRPr lang="en-US" dirty="0"/>
          </a:p>
        </p:txBody>
      </p:sp>
    </p:spTree>
    <p:extLst>
      <p:ext uri="{BB962C8B-B14F-4D97-AF65-F5344CB8AC3E}">
        <p14:creationId xmlns:p14="http://schemas.microsoft.com/office/powerpoint/2010/main" val="348050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5460" b="4000"/>
          <a:stretch/>
        </p:blipFill>
        <p:spPr bwMode="auto">
          <a:xfrm>
            <a:off x="439738" y="1752600"/>
            <a:ext cx="63420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533400"/>
            <a:ext cx="8305800" cy="1143000"/>
          </a:xfrm>
        </p:spPr>
        <p:txBody>
          <a:bodyPr/>
          <a:lstStyle/>
          <a:p>
            <a:r>
              <a:rPr lang="en-US" dirty="0" smtClean="0"/>
              <a:t>Facebook</a:t>
            </a:r>
            <a:endParaRPr lang="en-US" dirty="0"/>
          </a:p>
        </p:txBody>
      </p:sp>
      <p:sp>
        <p:nvSpPr>
          <p:cNvPr id="5" name="TextBox 4"/>
          <p:cNvSpPr txBox="1"/>
          <p:nvPr/>
        </p:nvSpPr>
        <p:spPr>
          <a:xfrm>
            <a:off x="6858000" y="2895600"/>
            <a:ext cx="2209800" cy="1200329"/>
          </a:xfrm>
          <a:prstGeom prst="rect">
            <a:avLst/>
          </a:prstGeom>
          <a:noFill/>
        </p:spPr>
        <p:txBody>
          <a:bodyPr wrap="square" rtlCol="0">
            <a:spAutoFit/>
          </a:bodyPr>
          <a:lstStyle/>
          <a:p>
            <a:pPr algn="ctr"/>
            <a:r>
              <a:rPr lang="en-US" dirty="0" smtClean="0"/>
              <a:t>Approximately 76% of residents in Wicomico County are using Facebook</a:t>
            </a:r>
            <a:endParaRPr lang="en-US" dirty="0"/>
          </a:p>
        </p:txBody>
      </p:sp>
    </p:spTree>
    <p:extLst>
      <p:ext uri="{BB962C8B-B14F-4D97-AF65-F5344CB8AC3E}">
        <p14:creationId xmlns:p14="http://schemas.microsoft.com/office/powerpoint/2010/main" val="2540305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85" t="32243" r="58964" b="6654"/>
          <a:stretch/>
        </p:blipFill>
        <p:spPr bwMode="auto">
          <a:xfrm>
            <a:off x="228600" y="2074787"/>
            <a:ext cx="4060215" cy="35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457200" y="685800"/>
            <a:ext cx="8229600" cy="1143000"/>
          </a:xfrm>
        </p:spPr>
        <p:txBody>
          <a:bodyPr/>
          <a:lstStyle/>
          <a:p>
            <a:r>
              <a:rPr lang="en-US" dirty="0" smtClean="0"/>
              <a:t>Twitter &amp; YouTube</a:t>
            </a: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95800" y="2078075"/>
            <a:ext cx="4267200" cy="356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90600" y="5754469"/>
            <a:ext cx="7162800" cy="646331"/>
          </a:xfrm>
          <a:prstGeom prst="rect">
            <a:avLst/>
          </a:prstGeom>
          <a:noFill/>
        </p:spPr>
        <p:txBody>
          <a:bodyPr wrap="square" rtlCol="0">
            <a:spAutoFit/>
          </a:bodyPr>
          <a:lstStyle/>
          <a:p>
            <a:pPr algn="ctr"/>
            <a:r>
              <a:rPr lang="en-US" dirty="0" smtClean="0"/>
              <a:t>Twitter: People sent more than 20 million tweets about the storm between Oct 27 &amp; Nov 1. Terms tracked: #Sandy, #Hurricane</a:t>
            </a:r>
            <a:endParaRPr lang="en-US" dirty="0"/>
          </a:p>
        </p:txBody>
      </p:sp>
    </p:spTree>
    <p:extLst>
      <p:ext uri="{BB962C8B-B14F-4D97-AF65-F5344CB8AC3E}">
        <p14:creationId xmlns:p14="http://schemas.microsoft.com/office/powerpoint/2010/main" val="242678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Communications</a:t>
            </a:r>
            <a:endParaRPr lang="en-US" dirty="0"/>
          </a:p>
        </p:txBody>
      </p:sp>
      <p:sp>
        <p:nvSpPr>
          <p:cNvPr id="3" name="Content Placeholder 2"/>
          <p:cNvSpPr>
            <a:spLocks noGrp="1"/>
          </p:cNvSpPr>
          <p:nvPr>
            <p:ph idx="1"/>
          </p:nvPr>
        </p:nvSpPr>
        <p:spPr>
          <a:xfrm>
            <a:off x="457200" y="1935480"/>
            <a:ext cx="8229600" cy="4465320"/>
          </a:xfrm>
        </p:spPr>
        <p:txBody>
          <a:bodyPr>
            <a:normAutofit/>
          </a:bodyPr>
          <a:lstStyle/>
          <a:p>
            <a:r>
              <a:rPr lang="en-US" dirty="0"/>
              <a:t>Conduct emergency communications and issue warnings </a:t>
            </a:r>
            <a:endParaRPr lang="en-US" dirty="0" smtClean="0"/>
          </a:p>
          <a:p>
            <a:pPr lvl="1"/>
            <a:r>
              <a:rPr lang="en-US" dirty="0" smtClean="0"/>
              <a:t>Declaration of Emergency, instructions for residents/affected areas, weather status up-dates</a:t>
            </a:r>
          </a:p>
          <a:p>
            <a:pPr lvl="2"/>
            <a:r>
              <a:rPr lang="en-US" dirty="0" smtClean="0"/>
              <a:t>Web site, Facebook, Twitter, </a:t>
            </a:r>
            <a:r>
              <a:rPr lang="en-US" dirty="0" err="1" smtClean="0"/>
              <a:t>Videoblog</a:t>
            </a:r>
            <a:r>
              <a:rPr lang="en-US" dirty="0" smtClean="0"/>
              <a:t>/YouTube</a:t>
            </a:r>
          </a:p>
          <a:p>
            <a:r>
              <a:rPr lang="en-US" dirty="0"/>
              <a:t>Feed and direct news media</a:t>
            </a:r>
          </a:p>
          <a:p>
            <a:r>
              <a:rPr lang="en-US" dirty="0"/>
              <a:t>Using social media to receive victims requests for assistance </a:t>
            </a:r>
          </a:p>
          <a:p>
            <a:pPr lvl="1"/>
            <a:r>
              <a:rPr lang="en-US" dirty="0"/>
              <a:t>Rescue assistance, shelter operations information</a:t>
            </a:r>
          </a:p>
          <a:p>
            <a:pPr lvl="2"/>
            <a:endParaRPr lang="en-US" dirty="0" smtClean="0"/>
          </a:p>
        </p:txBody>
      </p:sp>
    </p:spTree>
    <p:extLst>
      <p:ext uri="{BB962C8B-B14F-4D97-AF65-F5344CB8AC3E}">
        <p14:creationId xmlns:p14="http://schemas.microsoft.com/office/powerpoint/2010/main" val="281500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Communications</a:t>
            </a:r>
            <a:endParaRPr lang="en-US" dirty="0"/>
          </a:p>
        </p:txBody>
      </p:sp>
      <p:sp>
        <p:nvSpPr>
          <p:cNvPr id="3" name="Content Placeholder 2"/>
          <p:cNvSpPr>
            <a:spLocks noGrp="1"/>
          </p:cNvSpPr>
          <p:nvPr>
            <p:ph idx="1"/>
          </p:nvPr>
        </p:nvSpPr>
        <p:spPr>
          <a:xfrm>
            <a:off x="457200" y="1935480"/>
            <a:ext cx="8229600" cy="4084320"/>
          </a:xfrm>
        </p:spPr>
        <p:txBody>
          <a:bodyPr>
            <a:normAutofit/>
          </a:bodyPr>
          <a:lstStyle/>
          <a:p>
            <a:pPr marL="274320" lvl="1" indent="-274320">
              <a:buClr>
                <a:schemeClr val="accent3"/>
              </a:buClr>
              <a:buSzPct val="95000"/>
            </a:pPr>
            <a:r>
              <a:rPr lang="en-US" sz="2600" dirty="0" smtClean="0"/>
              <a:t>Monitoring user activities </a:t>
            </a:r>
            <a:r>
              <a:rPr lang="en-US" sz="2600" dirty="0"/>
              <a:t>and postings to establish situational </a:t>
            </a:r>
            <a:r>
              <a:rPr lang="en-US" sz="2600" dirty="0" smtClean="0"/>
              <a:t>awareness</a:t>
            </a:r>
            <a:r>
              <a:rPr lang="en-US" sz="2600" dirty="0"/>
              <a:t> </a:t>
            </a:r>
            <a:endParaRPr lang="en-US" sz="2600" dirty="0" smtClean="0"/>
          </a:p>
          <a:p>
            <a:pPr marL="548640" lvl="2" indent="-274320">
              <a:buClr>
                <a:schemeClr val="accent3"/>
              </a:buClr>
              <a:buSzPct val="95000"/>
            </a:pPr>
            <a:r>
              <a:rPr lang="en-US" dirty="0" smtClean="0"/>
              <a:t>Flooding</a:t>
            </a:r>
            <a:r>
              <a:rPr lang="en-US" dirty="0"/>
              <a:t>, power outages, road openings/closures</a:t>
            </a:r>
          </a:p>
          <a:p>
            <a:pPr lvl="2"/>
            <a:r>
              <a:rPr lang="en-US" dirty="0" err="1" smtClean="0"/>
              <a:t>Hootsuite</a:t>
            </a:r>
            <a:r>
              <a:rPr lang="en-US" dirty="0" err="1" smtClean="0"/>
              <a:t>’s</a:t>
            </a:r>
            <a:r>
              <a:rPr lang="en-US" dirty="0" smtClean="0"/>
              <a:t> dashboard view,</a:t>
            </a:r>
          </a:p>
          <a:p>
            <a:pPr lvl="2"/>
            <a:r>
              <a:rPr lang="en-US" dirty="0" smtClean="0"/>
              <a:t>Twitter </a:t>
            </a:r>
            <a:r>
              <a:rPr lang="en-US" dirty="0" smtClean="0"/>
              <a:t>search menu, </a:t>
            </a:r>
            <a:endParaRPr lang="en-US" dirty="0" smtClean="0"/>
          </a:p>
          <a:p>
            <a:pPr lvl="2"/>
            <a:r>
              <a:rPr lang="en-US" dirty="0" smtClean="0"/>
              <a:t>Google </a:t>
            </a:r>
            <a:r>
              <a:rPr lang="en-US" dirty="0" smtClean="0"/>
              <a:t>Alerts/Reader, </a:t>
            </a:r>
            <a:endParaRPr lang="en-US" dirty="0" smtClean="0"/>
          </a:p>
          <a:p>
            <a:pPr lvl="2"/>
            <a:r>
              <a:rPr lang="en-US" dirty="0" smtClean="0"/>
              <a:t>Facebook </a:t>
            </a:r>
            <a:r>
              <a:rPr lang="en-US" dirty="0" smtClean="0"/>
              <a:t>search</a:t>
            </a:r>
          </a:p>
          <a:p>
            <a:r>
              <a:rPr lang="en-US" dirty="0" smtClean="0"/>
              <a:t>Using </a:t>
            </a:r>
            <a:r>
              <a:rPr lang="en-US" dirty="0"/>
              <a:t>uploaded images to create damage </a:t>
            </a:r>
            <a:r>
              <a:rPr lang="en-US" dirty="0" smtClean="0"/>
              <a:t>estimates</a:t>
            </a:r>
            <a:endParaRPr lang="en-US" dirty="0"/>
          </a:p>
        </p:txBody>
      </p:sp>
    </p:spTree>
    <p:extLst>
      <p:ext uri="{BB962C8B-B14F-4D97-AF65-F5344CB8AC3E}">
        <p14:creationId xmlns:p14="http://schemas.microsoft.com/office/powerpoint/2010/main" val="446670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Communications</a:t>
            </a:r>
            <a:endParaRPr lang="en-US" dirty="0"/>
          </a:p>
        </p:txBody>
      </p:sp>
      <p:sp>
        <p:nvSpPr>
          <p:cNvPr id="4" name="Content Placeholder 3"/>
          <p:cNvSpPr>
            <a:spLocks noGrp="1"/>
          </p:cNvSpPr>
          <p:nvPr>
            <p:ph idx="1"/>
          </p:nvPr>
        </p:nvSpPr>
        <p:spPr/>
        <p:txBody>
          <a:bodyPr/>
          <a:lstStyle/>
          <a:p>
            <a:r>
              <a:rPr lang="en-US" dirty="0" smtClean="0"/>
              <a:t>Key Messages or Themes: </a:t>
            </a:r>
            <a:r>
              <a:rPr lang="en-US" i="1" dirty="0" smtClean="0">
                <a:solidFill>
                  <a:schemeClr val="bg2">
                    <a:lumMod val="25000"/>
                  </a:schemeClr>
                </a:solidFill>
              </a:rPr>
              <a:t>Care, Concern, Cooperation</a:t>
            </a:r>
          </a:p>
          <a:p>
            <a:pPr lvl="1"/>
            <a:r>
              <a:rPr lang="en-US" dirty="0"/>
              <a:t>First priority is the safety of our </a:t>
            </a:r>
            <a:r>
              <a:rPr lang="en-US" dirty="0" smtClean="0"/>
              <a:t>residents </a:t>
            </a:r>
            <a:endParaRPr lang="en-US" dirty="0"/>
          </a:p>
          <a:p>
            <a:pPr lvl="1"/>
            <a:r>
              <a:rPr lang="en-US" dirty="0"/>
              <a:t>We have a plan, we’re prepared and as ready as we can be</a:t>
            </a:r>
          </a:p>
          <a:p>
            <a:pPr lvl="1"/>
            <a:r>
              <a:rPr lang="en-US" dirty="0" smtClean="0"/>
              <a:t>Cooperating </a:t>
            </a:r>
            <a:r>
              <a:rPr lang="en-US" dirty="0"/>
              <a:t>with local emergency responders</a:t>
            </a:r>
          </a:p>
          <a:p>
            <a:pPr lvl="1"/>
            <a:r>
              <a:rPr lang="en-US" dirty="0" smtClean="0"/>
              <a:t>We </a:t>
            </a:r>
            <a:r>
              <a:rPr lang="en-US" dirty="0"/>
              <a:t>are doing the best we can under the circumstances</a:t>
            </a:r>
          </a:p>
          <a:p>
            <a:pPr lvl="1"/>
            <a:r>
              <a:rPr lang="en-US" dirty="0"/>
              <a:t>Help us to communicate with loved ones about the status/location of our </a:t>
            </a:r>
            <a:r>
              <a:rPr lang="en-US" dirty="0" smtClean="0"/>
              <a:t>residents -- through </a:t>
            </a:r>
            <a:r>
              <a:rPr lang="en-US" b="1" dirty="0" err="1" smtClean="0">
                <a:solidFill>
                  <a:srgbClr val="FF0000"/>
                </a:solidFill>
              </a:rPr>
              <a:t>RTs</a:t>
            </a:r>
            <a:r>
              <a:rPr lang="en-US" b="1" dirty="0" smtClean="0">
                <a:solidFill>
                  <a:srgbClr val="FF0000"/>
                </a:solidFill>
              </a:rPr>
              <a:t>, Shares</a:t>
            </a:r>
            <a:endParaRPr lang="en-US" b="1" dirty="0" smtClean="0">
              <a:solidFill>
                <a:srgbClr val="FF0000"/>
              </a:solidFill>
            </a:endParaRPr>
          </a:p>
          <a:p>
            <a:pPr lvl="1"/>
            <a:r>
              <a:rPr lang="en-US" dirty="0" smtClean="0"/>
              <a:t>Correct misinformation </a:t>
            </a:r>
            <a:endParaRPr lang="en-US" dirty="0"/>
          </a:p>
        </p:txBody>
      </p:sp>
    </p:spTree>
    <p:extLst>
      <p:ext uri="{BB962C8B-B14F-4D97-AF65-F5344CB8AC3E}">
        <p14:creationId xmlns:p14="http://schemas.microsoft.com/office/powerpoint/2010/main" val="3907489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1333</TotalTime>
  <Words>1058</Words>
  <Application>Microsoft Office PowerPoint</Application>
  <PresentationFormat>On-screen Show (4:3)</PresentationFormat>
  <Paragraphs>103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Wicomico County </vt:lpstr>
      <vt:lpstr>Social Media as a Service </vt:lpstr>
      <vt:lpstr>Challenge: Hurricane Sandy</vt:lpstr>
      <vt:lpstr>Social Media as a Service</vt:lpstr>
      <vt:lpstr>Facebook</vt:lpstr>
      <vt:lpstr>Twitter &amp; YouTube</vt:lpstr>
      <vt:lpstr>Emergency Communications</vt:lpstr>
      <vt:lpstr>Emergency Communications</vt:lpstr>
      <vt:lpstr>Emergency Communications</vt:lpstr>
      <vt:lpstr>Best Practices</vt:lpstr>
      <vt:lpstr>Choosing Social Media Platforms</vt:lpstr>
      <vt:lpstr>Wicomico County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Wicomico County </dc:title>
  <dc:creator>Tamara Lee-Brooks</dc:creator>
  <cp:lastModifiedBy>Tamara Lee-Brooks</cp:lastModifiedBy>
  <cp:revision>58</cp:revision>
  <cp:lastPrinted>2013-01-02T14:02:40Z</cp:lastPrinted>
  <dcterms:created xsi:type="dcterms:W3CDTF">2013-01-01T18:20:00Z</dcterms:created>
  <dcterms:modified xsi:type="dcterms:W3CDTF">2013-01-22T15:51:26Z</dcterms:modified>
</cp:coreProperties>
</file>