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5" r:id="rId5"/>
    <p:sldId id="279" r:id="rId6"/>
    <p:sldId id="278" r:id="rId7"/>
    <p:sldId id="268" r:id="rId8"/>
    <p:sldId id="261" r:id="rId9"/>
    <p:sldId id="271" r:id="rId10"/>
    <p:sldId id="272" r:id="rId11"/>
    <p:sldId id="266" r:id="rId12"/>
    <p:sldId id="269" r:id="rId13"/>
    <p:sldId id="263" r:id="rId14"/>
    <p:sldId id="259" r:id="rId15"/>
    <p:sldId id="276" r:id="rId16"/>
    <p:sldId id="277" r:id="rId17"/>
    <p:sldId id="264" r:id="rId18"/>
    <p:sldId id="273" r:id="rId19"/>
    <p:sldId id="270" r:id="rId20"/>
    <p:sldId id="275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8561" autoAdjust="0"/>
  </p:normalViewPr>
  <p:slideViewPr>
    <p:cSldViewPr>
      <p:cViewPr varScale="1">
        <p:scale>
          <a:sx n="91" d="100"/>
          <a:sy n="91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/>
            </a:lvl1pPr>
          </a:lstStyle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/>
            </a:lvl1pPr>
          </a:lstStyle>
          <a:p>
            <a:fld id="{E05336DD-156F-43C1-8C74-C6AED3D66A2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/>
            </a:lvl1pPr>
          </a:lstStyle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/>
            </a:lvl1pPr>
          </a:lstStyle>
          <a:p>
            <a:fld id="{6D6AC731-19D4-40B4-879C-2DFC5CCDE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171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/>
            </a:lvl1pPr>
          </a:lstStyle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/>
            </a:lvl1pPr>
          </a:lstStyle>
          <a:p>
            <a:fld id="{22AC0C74-63D7-4FA0-A004-69E63097DD08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/>
            </a:lvl1pPr>
          </a:lstStyle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/>
            </a:lvl1pPr>
          </a:lstStyle>
          <a:p>
            <a:fld id="{8290B071-A456-47DB-96BB-DC7BA8162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9968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03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1" indent="-1812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59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1" indent="-181221">
              <a:buFont typeface="Arial" pitchFamily="34" charset="0"/>
              <a:buChar char="•"/>
            </a:pPr>
            <a:endParaRPr lang="en-US" baseline="0" dirty="0" smtClean="0"/>
          </a:p>
          <a:p>
            <a:endParaRPr lang="en-US" dirty="0" smtClean="0"/>
          </a:p>
          <a:p>
            <a:pPr marL="181221" indent="-1812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73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1" indent="-1812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57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1" indent="-181221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30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1" indent="-181221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63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1" indent="-181221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10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60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1" indent="-181221" defTabSz="966511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33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37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90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28" indent="-241628" defTabSz="966511">
              <a:buFont typeface="+mj-lt"/>
              <a:buAutoNum type="arabicPeriod"/>
              <a:defRPr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30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28" indent="-241628">
              <a:buAutoNum type="arabicParenR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5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7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1" indent="-181221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88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1" indent="-181221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30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1" indent="-181221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90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1" indent="-181221" defTabSz="966511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55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1" indent="-1812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1" indent="-1812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By: Crystal Hunt, Public Information Officer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B071-A456-47DB-96BB-DC7BA81628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2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4689-7FFA-4443-A9D5-8CD71C75562C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3BDD-7624-4DD1-8D77-91B96A75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4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5F5B-2365-4E85-AB1C-64BF05FF621B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3BDD-7624-4DD1-8D77-91B96A75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4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6704-F181-4854-8E48-B3453996BD76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3BDD-7624-4DD1-8D77-91B96A75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1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7D39-CDAB-4FAF-9494-CF1E316D5582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3BDD-7624-4DD1-8D77-91B96A75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C3D7-D3D2-4276-BC04-FEADE6E46254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3BDD-7624-4DD1-8D77-91B96A75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2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6385-D467-4079-BC8B-ED5787D630FB}" type="datetime1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3BDD-7624-4DD1-8D77-91B96A75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0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3BDD-8446-47E0-81A5-8C5BE2C0AF90}" type="datetime1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3BDD-7624-4DD1-8D77-91B96A75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BE31-4677-4736-97B2-533059721C8B}" type="datetime1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3BDD-7624-4DD1-8D77-91B96A75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440E-B867-4B9A-9C66-176BA3BE96D5}" type="datetime1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3BDD-7624-4DD1-8D77-91B96A75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7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8990-089E-4B8C-AC46-14D6FB94A241}" type="datetime1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3BDD-7624-4DD1-8D77-91B96A75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5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71CD-D5F1-475F-B2A2-29752899E5D0}" type="datetime1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3BDD-7624-4DD1-8D77-91B96A75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1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E44D2-3C70-40AA-819C-A18876E9A793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73BDD-7624-4DD1-8D77-91B96A75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3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667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Charles County Government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Using Technology to Connect Citizens with Local Government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CSEAL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7457" y="838200"/>
            <a:ext cx="1569085" cy="2105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ysClr val="windowText" lastClr="000000">
                <a:alpha val="65000"/>
              </a:sys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3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And a Couple More…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80 percent of social media users prefer to </a:t>
            </a:r>
            <a:r>
              <a:rPr lang="en-US" b="1" dirty="0" smtClean="0">
                <a:solidFill>
                  <a:srgbClr val="FFFF00"/>
                </a:solidFill>
              </a:rPr>
              <a:t>connect with brands </a:t>
            </a:r>
            <a:r>
              <a:rPr lang="en-US" b="1" dirty="0" smtClean="0">
                <a:solidFill>
                  <a:schemeClr val="bg1"/>
                </a:solidFill>
              </a:rPr>
              <a:t>through Facebook. </a:t>
            </a:r>
            <a:r>
              <a:rPr lang="en-US" sz="2600" b="1" i="1" dirty="0" smtClean="0">
                <a:solidFill>
                  <a:schemeClr val="bg1"/>
                </a:solidFill>
              </a:rPr>
              <a:t>(source: Business2Community)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Facebook is the </a:t>
            </a:r>
            <a:r>
              <a:rPr lang="en-US" b="1" dirty="0" smtClean="0">
                <a:solidFill>
                  <a:srgbClr val="FFFF00"/>
                </a:solidFill>
              </a:rPr>
              <a:t>most visited social network</a:t>
            </a:r>
            <a:r>
              <a:rPr lang="en-US" b="1" dirty="0" smtClean="0">
                <a:solidFill>
                  <a:schemeClr val="bg1"/>
                </a:solidFill>
              </a:rPr>
              <a:t> in the United States.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89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www.Facebook.com/CharlesCounty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49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Evolution of Social Media…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3505197"/>
            <a:ext cx="3352800" cy="2697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8" y="1600200"/>
            <a:ext cx="6120384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How Did We Get Started?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>
            <a:normAutofit fontScale="92500" lnSpcReduction="10000"/>
          </a:bodyPr>
          <a:lstStyle/>
          <a:p>
            <a:pPr marL="461963" indent="-461963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Request from Commissioners to research options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Desire by media team to increase outreach to general public, especially during emergencies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53496"/>
            <a:ext cx="4243388" cy="218598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3505197"/>
            <a:ext cx="3352800" cy="2697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3657600"/>
            <a:ext cx="80010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prstClr val="white"/>
                </a:solidFill>
              </a:rPr>
              <a:t>Social Media Work Group – First met in 2010; each Dept. represented</a:t>
            </a:r>
            <a:endParaRPr lang="en-US" sz="3200" b="1" dirty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prstClr val="white"/>
                </a:solidFill>
              </a:rPr>
              <a:t>Proposed  multi-phase social media strategy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prstClr val="white"/>
                </a:solidFill>
              </a:rPr>
              <a:t>Review and evaluate current efforts</a:t>
            </a:r>
            <a:endParaRPr lang="en-US" sz="3200" b="1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30480"/>
            <a:ext cx="7315200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Policy Development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Policy language added to IT policy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Needed more comprehensive policy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Draft Social Media Use policy presented to Commissioners Dec. 2012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Approval pending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07142"/>
            <a:ext cx="4804410" cy="4655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5562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Source: Center for Technology in Government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Challenges/Lessons Learned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uy-in from senior staff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Fear of negative posts or criticism</a:t>
            </a:r>
          </a:p>
          <a:p>
            <a:r>
              <a:rPr lang="en-US" b="1" dirty="0">
                <a:solidFill>
                  <a:schemeClr val="bg1"/>
                </a:solidFill>
              </a:rPr>
              <a:t>Managing multiple social media sites with limited staff resources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Unified presence vs. individual department identities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Monitoring and content are essential to success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3505197"/>
            <a:ext cx="3352800" cy="2697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5638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Feeding the Beast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95268" y="1447800"/>
            <a:ext cx="5991532" cy="4724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Commissioner news and events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Water service disruptions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Road closures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Public safety messages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Human interest articles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Local events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Job openings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Meeting notices and cancellations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Animals available for adoption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Photo of the week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Videos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Lowering of the flag announcements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Photos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8" y="1447800"/>
            <a:ext cx="1943100" cy="2286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Future?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02" y="2553315"/>
            <a:ext cx="1943100" cy="19431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82" y="1600200"/>
            <a:ext cx="2047875" cy="2228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802" y="1485900"/>
            <a:ext cx="1943100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3400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65522"/>
            <a:ext cx="2143125" cy="2143125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Mission Statement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The mission of Charles County Government is to provide our citizens the highest quality service possible in a timely, efficient, and courteous manner. To achieve this goal, our government must be operated in an </a:t>
            </a:r>
            <a:r>
              <a:rPr lang="en-US" b="1" dirty="0" smtClean="0">
                <a:solidFill>
                  <a:srgbClr val="FFFF00"/>
                </a:solidFill>
              </a:rPr>
              <a:t>open and accessible atmosphere</a:t>
            </a:r>
            <a:r>
              <a:rPr lang="en-US" sz="2800" b="1" dirty="0" smtClean="0">
                <a:solidFill>
                  <a:schemeClr val="bg1"/>
                </a:solidFill>
              </a:rPr>
              <a:t>, be based on comprehensive long and short-term planning, and have an appropriate managerial organization tempered by fiscal responsibility.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43200" y="557718"/>
            <a:ext cx="5867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Crystal N. Hunt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Public Information Officer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Office: 301-645-0580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Email: HuntC@CharlesCounty.org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Web: www.CharlesCountyMD.gov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www.Facebook.com/CharlesCounty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YouTube: </a:t>
            </a:r>
            <a:r>
              <a:rPr lang="en-US" sz="2400" b="1" dirty="0" err="1" smtClean="0">
                <a:solidFill>
                  <a:schemeClr val="bg1"/>
                </a:solidFill>
              </a:rPr>
              <a:t>CCGTVCommissioners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Flickr: Charles County Government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8" y="304800"/>
            <a:ext cx="2163763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000" y="4343400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Mission Statement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The mission of Charles County Government is to provide our citizens the highest quality service possible in a timely, efficient, and courteous manner. To achieve this goal, our government must be operated in an open and accessible atmosphere, be based on comprehensive long- and short-term planning, and have an appropriate managerial organization tempered by fiscal responsibility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Vision Statement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Charles County is a place where all people thrive and businesses grow and prosper; where the preservation of our heritage and environment is paramount, where government services to its citizens are provided at the highest level of excellence; and where the quality of life is the best in the nation.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0400"/>
            <a:ext cx="428625" cy="428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0" y="3200400"/>
            <a:ext cx="428625" cy="428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79" y="3200400"/>
            <a:ext cx="428625" cy="428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16" y="3200399"/>
            <a:ext cx="4286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What’s in Our “Tech” Toolbox?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800" y="1445416"/>
            <a:ext cx="3505200" cy="4757738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Website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Emergency Alert System (CNS)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E-news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CCGTV – Cable Television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Podcasts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Social Media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445416"/>
            <a:ext cx="5272088" cy="47577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3505197"/>
            <a:ext cx="3352800" cy="2697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3505197"/>
            <a:ext cx="3352800" cy="2697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5638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CCGTV News 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51" y="1332775"/>
            <a:ext cx="7560697" cy="487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4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600" y="127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www.CharlesCountyMD.gov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295400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2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www.CharlesCountyMD.gov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3505197"/>
            <a:ext cx="3352800" cy="2697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5638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47800" y="2202119"/>
            <a:ext cx="6477000" cy="4216348"/>
            <a:chOff x="1447800" y="2202119"/>
            <a:chExt cx="6477000" cy="42163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969" y="2202119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3109912"/>
              <a:ext cx="3886200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4275342"/>
              <a:ext cx="2143125" cy="21431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4183319"/>
              <a:ext cx="2857500" cy="16002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09600" y="5334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Current Portfolio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3" y="2729761"/>
            <a:ext cx="1469997" cy="775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1730127"/>
            <a:ext cx="1281858" cy="8545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37" y="5140426"/>
            <a:ext cx="1301558" cy="867705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Why Social Media?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61963" indent="-461963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Americans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spend more time 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online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on 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social media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sites than any other 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activity.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Social media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sites dominate 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website rankings.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Social media reaches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audiences that do not consume traditional news 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media.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We need to reach citizens in multiple ways.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Some Interesting Statistics…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Monthly active users on Facebook now total nearly </a:t>
            </a:r>
            <a:r>
              <a:rPr lang="en-US" b="1" dirty="0" smtClean="0">
                <a:solidFill>
                  <a:srgbClr val="FFFF00"/>
                </a:solidFill>
              </a:rPr>
              <a:t>850 million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sz="2400" b="1" i="1" dirty="0" smtClean="0">
                <a:solidFill>
                  <a:schemeClr val="bg1"/>
                </a:solidFill>
              </a:rPr>
              <a:t>(source: Jeff Bullas)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23 percent of Facebook's users check their account </a:t>
            </a:r>
            <a:r>
              <a:rPr lang="en-US" b="1" dirty="0" smtClean="0">
                <a:solidFill>
                  <a:srgbClr val="FFFF00"/>
                </a:solidFill>
              </a:rPr>
              <a:t>five or more times daily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sz="2400" b="1" i="1" dirty="0" smtClean="0">
                <a:solidFill>
                  <a:schemeClr val="bg1"/>
                </a:solidFill>
              </a:rPr>
              <a:t>(source: </a:t>
            </a:r>
            <a:r>
              <a:rPr lang="en-US" sz="2400" b="1" i="1" dirty="0" err="1" smtClean="0">
                <a:solidFill>
                  <a:schemeClr val="bg1"/>
                </a:solidFill>
              </a:rPr>
              <a:t>Socialnomics</a:t>
            </a:r>
            <a:r>
              <a:rPr lang="en-US" sz="2400" b="1" i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More than </a:t>
            </a:r>
            <a:r>
              <a:rPr lang="en-US" b="1" dirty="0" smtClean="0">
                <a:solidFill>
                  <a:srgbClr val="FFFF00"/>
                </a:solidFill>
              </a:rPr>
              <a:t>one million websites </a:t>
            </a:r>
            <a:r>
              <a:rPr lang="en-US" b="1" dirty="0" smtClean="0">
                <a:solidFill>
                  <a:schemeClr val="bg1"/>
                </a:solidFill>
              </a:rPr>
              <a:t>have integrated with Facebook in various ways. </a:t>
            </a:r>
            <a:r>
              <a:rPr lang="en-US" sz="2400" b="1" i="1" dirty="0" smtClean="0">
                <a:solidFill>
                  <a:schemeClr val="bg1"/>
                </a:solidFill>
              </a:rPr>
              <a:t>(source: </a:t>
            </a:r>
            <a:r>
              <a:rPr lang="en-US" sz="2400" b="1" i="1" dirty="0" err="1" smtClean="0">
                <a:solidFill>
                  <a:schemeClr val="bg1"/>
                </a:solidFill>
              </a:rPr>
              <a:t>Uberly</a:t>
            </a:r>
            <a:r>
              <a:rPr lang="en-US" sz="2400" b="1" i="1" dirty="0" smtClean="0">
                <a:solidFill>
                  <a:schemeClr val="bg1"/>
                </a:solidFill>
              </a:rPr>
              <a:t>)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Charles County Government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821</Words>
  <Application>Microsoft Office PowerPoint</Application>
  <PresentationFormat>On-screen Show (4:3)</PresentationFormat>
  <Paragraphs>161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Charles County Government</vt:lpstr>
      <vt:lpstr>Mission Statement</vt:lpstr>
      <vt:lpstr>What’s in Our “Tech” Toolbox?</vt:lpstr>
      <vt:lpstr>CCGTV News Show</vt:lpstr>
      <vt:lpstr>www.CharlesCountyMD.gov</vt:lpstr>
      <vt:lpstr>www.CharlesCountyMD.gov</vt:lpstr>
      <vt:lpstr>PowerPoint Presentation</vt:lpstr>
      <vt:lpstr>Why Social Media?</vt:lpstr>
      <vt:lpstr>Some Interesting Statistics…</vt:lpstr>
      <vt:lpstr>And a Couple More…</vt:lpstr>
      <vt:lpstr>www.Facebook.com/CharlesCounty</vt:lpstr>
      <vt:lpstr>The Evolution of Social Media…</vt:lpstr>
      <vt:lpstr>How Did We Get Started?</vt:lpstr>
      <vt:lpstr>PowerPoint Presentation</vt:lpstr>
      <vt:lpstr>Policy Development</vt:lpstr>
      <vt:lpstr>PowerPoint Presentation</vt:lpstr>
      <vt:lpstr>Challenges/Lessons Learned</vt:lpstr>
      <vt:lpstr>Feeding the Beast</vt:lpstr>
      <vt:lpstr>The Future?</vt:lpstr>
      <vt:lpstr>PowerPoint Presentation</vt:lpstr>
    </vt:vector>
  </TitlesOfParts>
  <Company>Charles County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N. Hunt</dc:creator>
  <cp:lastModifiedBy>Crystal N. Hunt</cp:lastModifiedBy>
  <cp:revision>54</cp:revision>
  <cp:lastPrinted>2013-01-22T15:33:13Z</cp:lastPrinted>
  <dcterms:created xsi:type="dcterms:W3CDTF">2013-01-01T19:43:26Z</dcterms:created>
  <dcterms:modified xsi:type="dcterms:W3CDTF">2013-01-22T15:36:52Z</dcterms:modified>
</cp:coreProperties>
</file>