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40"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85D15B-30B0-4905-8941-5C3663834DBC}" type="datetimeFigureOut">
              <a:rPr lang="en-US" smtClean="0"/>
              <a:pPr/>
              <a:t>1/23/2013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DB5BEA-2438-4D79-9462-0BBCAF041116}" type="slidenum">
              <a:rPr lang="en-US" smtClean="0"/>
              <a:pPr/>
              <a:t>‹#›</a:t>
            </a:fld>
            <a:endParaRPr lang="en-US"/>
          </a:p>
        </p:txBody>
      </p:sp>
    </p:spTree>
    <p:extLst>
      <p:ext uri="{BB962C8B-B14F-4D97-AF65-F5344CB8AC3E}">
        <p14:creationId xmlns:p14="http://schemas.microsoft.com/office/powerpoint/2010/main" xmlns="" val="734218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early days of sports in Howard County, it was an all volunteer army, so to speak. And</a:t>
            </a:r>
            <a:r>
              <a:rPr lang="en-US" baseline="0" dirty="0" smtClean="0"/>
              <a:t> they did a great job. But over the last 20 years or so it has become increasingly difficult for parent run organizations to survive without professional and/or administrative assistance. Equipment has become expensive, participation is greater and “child custodial” expectations have risen. Add to this the IRS accountability, increased focus on pedophiles, and other risks of liability to coaches and administrators and the perfect storm begins to form for a strong community based desire for us to lead. An added advantage was the support and recognition from county officials that to best protect the County interests we had to be in control.</a:t>
            </a:r>
            <a:endParaRPr lang="en-US" dirty="0"/>
          </a:p>
        </p:txBody>
      </p:sp>
      <p:sp>
        <p:nvSpPr>
          <p:cNvPr id="4" name="Slide Number Placeholder 3"/>
          <p:cNvSpPr>
            <a:spLocks noGrp="1"/>
          </p:cNvSpPr>
          <p:nvPr>
            <p:ph type="sldNum" sz="quarter" idx="10"/>
          </p:nvPr>
        </p:nvSpPr>
        <p:spPr/>
        <p:txBody>
          <a:bodyPr/>
          <a:lstStyle/>
          <a:p>
            <a:fld id="{68DB5BEA-2438-4D79-9462-0BBCAF041116}" type="slidenum">
              <a:rPr lang="en-US" smtClean="0"/>
              <a:pPr/>
              <a:t>2</a:t>
            </a:fld>
            <a:endParaRPr lang="en-US"/>
          </a:p>
        </p:txBody>
      </p:sp>
    </p:spTree>
    <p:extLst>
      <p:ext uri="{BB962C8B-B14F-4D97-AF65-F5344CB8AC3E}">
        <p14:creationId xmlns:p14="http://schemas.microsoft.com/office/powerpoint/2010/main" xmlns="" val="3412641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liked</a:t>
            </a:r>
            <a:r>
              <a:rPr lang="en-US" baseline="0" dirty="0" smtClean="0"/>
              <a:t> the high school sports model for regulatory control and good sportsmanship and we wanted to be viewed as the experts in providing these programs.  Growth was rapid and not every league or organization wanted the same thing. Some were more sophisticated than others, had stronger treasuries and more consistent leadership. </a:t>
            </a:r>
            <a:endParaRPr lang="en-US" dirty="0"/>
          </a:p>
        </p:txBody>
      </p:sp>
      <p:sp>
        <p:nvSpPr>
          <p:cNvPr id="4" name="Slide Number Placeholder 3"/>
          <p:cNvSpPr>
            <a:spLocks noGrp="1"/>
          </p:cNvSpPr>
          <p:nvPr>
            <p:ph type="sldNum" sz="quarter" idx="10"/>
          </p:nvPr>
        </p:nvSpPr>
        <p:spPr/>
        <p:txBody>
          <a:bodyPr/>
          <a:lstStyle/>
          <a:p>
            <a:fld id="{68DB5BEA-2438-4D79-9462-0BBCAF041116}" type="slidenum">
              <a:rPr lang="en-US" smtClean="0"/>
              <a:pPr/>
              <a:t>3</a:t>
            </a:fld>
            <a:endParaRPr lang="en-US"/>
          </a:p>
        </p:txBody>
      </p:sp>
    </p:spTree>
    <p:extLst>
      <p:ext uri="{BB962C8B-B14F-4D97-AF65-F5344CB8AC3E}">
        <p14:creationId xmlns:p14="http://schemas.microsoft.com/office/powerpoint/2010/main" xmlns="" val="3020344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began to demonstrate the benefits of having our department</a:t>
            </a:r>
            <a:r>
              <a:rPr lang="en-US" baseline="0" dirty="0" smtClean="0"/>
              <a:t> over see the delivery system. </a:t>
            </a:r>
            <a:r>
              <a:rPr lang="en-US" dirty="0" smtClean="0"/>
              <a:t>We can bring top of the line facilities to the table, we can purchase equipment and supplies at </a:t>
            </a:r>
            <a:r>
              <a:rPr lang="en-US" dirty="0" err="1" smtClean="0"/>
              <a:t>gov’t</a:t>
            </a:r>
            <a:r>
              <a:rPr lang="en-US" dirty="0" smtClean="0"/>
              <a:t> bid rates, we can store and distribute</a:t>
            </a:r>
            <a:r>
              <a:rPr lang="en-US" baseline="0" dirty="0" smtClean="0"/>
              <a:t> equipment, we can insure consistent field conditions and equitable allocation of </a:t>
            </a:r>
            <a:r>
              <a:rPr lang="en-US" baseline="0" dirty="0" err="1" smtClean="0"/>
              <a:t>resourses</a:t>
            </a:r>
            <a:r>
              <a:rPr lang="en-US" baseline="0" dirty="0" smtClean="0"/>
              <a:t>, we can insure volunteer training is current and consistent and we can provide liability insurance for volunteers </a:t>
            </a:r>
            <a:r>
              <a:rPr lang="en-US" baseline="0" dirty="0" err="1" smtClean="0"/>
              <a:t>registerd</a:t>
            </a:r>
            <a:r>
              <a:rPr lang="en-US" baseline="0" dirty="0" smtClean="0"/>
              <a:t> under our program.</a:t>
            </a:r>
            <a:endParaRPr lang="en-US" dirty="0"/>
          </a:p>
        </p:txBody>
      </p:sp>
      <p:sp>
        <p:nvSpPr>
          <p:cNvPr id="4" name="Slide Number Placeholder 3"/>
          <p:cNvSpPr>
            <a:spLocks noGrp="1"/>
          </p:cNvSpPr>
          <p:nvPr>
            <p:ph type="sldNum" sz="quarter" idx="10"/>
          </p:nvPr>
        </p:nvSpPr>
        <p:spPr/>
        <p:txBody>
          <a:bodyPr/>
          <a:lstStyle/>
          <a:p>
            <a:fld id="{68DB5BEA-2438-4D79-9462-0BBCAF041116}" type="slidenum">
              <a:rPr lang="en-US" smtClean="0"/>
              <a:pPr/>
              <a:t>4</a:t>
            </a:fld>
            <a:endParaRPr lang="en-US"/>
          </a:p>
        </p:txBody>
      </p:sp>
    </p:spTree>
    <p:extLst>
      <p:ext uri="{BB962C8B-B14F-4D97-AF65-F5344CB8AC3E}">
        <p14:creationId xmlns:p14="http://schemas.microsoft.com/office/powerpoint/2010/main" xmlns="" val="2390785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foundation of all of this is based on a “</a:t>
            </a:r>
            <a:r>
              <a:rPr lang="en-US" baseline="0" dirty="0" err="1" smtClean="0"/>
              <a:t>GoodSport</a:t>
            </a:r>
            <a:r>
              <a:rPr lang="en-US" baseline="0" dirty="0" smtClean="0"/>
              <a:t>”  </a:t>
            </a:r>
            <a:r>
              <a:rPr lang="en-US" baseline="0" dirty="0" err="1" smtClean="0"/>
              <a:t>philisophy</a:t>
            </a:r>
            <a:endParaRPr lang="en-US" dirty="0"/>
          </a:p>
        </p:txBody>
      </p:sp>
      <p:sp>
        <p:nvSpPr>
          <p:cNvPr id="4" name="Slide Number Placeholder 3"/>
          <p:cNvSpPr>
            <a:spLocks noGrp="1"/>
          </p:cNvSpPr>
          <p:nvPr>
            <p:ph type="sldNum" sz="quarter" idx="10"/>
          </p:nvPr>
        </p:nvSpPr>
        <p:spPr/>
        <p:txBody>
          <a:bodyPr/>
          <a:lstStyle/>
          <a:p>
            <a:fld id="{68DB5BEA-2438-4D79-9462-0BBCAF041116}"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need to show the program as self sustaining so we run it like a business</a:t>
            </a:r>
            <a:r>
              <a:rPr lang="en-US" baseline="0" dirty="0" smtClean="0"/>
              <a:t> to cover basic administrative costs and overhead and the maintenance value.</a:t>
            </a:r>
            <a:endParaRPr lang="en-US" dirty="0"/>
          </a:p>
        </p:txBody>
      </p:sp>
      <p:sp>
        <p:nvSpPr>
          <p:cNvPr id="4" name="Slide Number Placeholder 3"/>
          <p:cNvSpPr>
            <a:spLocks noGrp="1"/>
          </p:cNvSpPr>
          <p:nvPr>
            <p:ph type="sldNum" sz="quarter" idx="10"/>
          </p:nvPr>
        </p:nvSpPr>
        <p:spPr/>
        <p:txBody>
          <a:bodyPr/>
          <a:lstStyle/>
          <a:p>
            <a:fld id="{68DB5BEA-2438-4D79-9462-0BBCAF041116}"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600 people attend</a:t>
            </a:r>
            <a:r>
              <a:rPr lang="en-US" baseline="0" dirty="0" smtClean="0"/>
              <a:t>.  Brings the entire sports community together.</a:t>
            </a:r>
            <a:endParaRPr lang="en-US" dirty="0"/>
          </a:p>
        </p:txBody>
      </p:sp>
      <p:sp>
        <p:nvSpPr>
          <p:cNvPr id="4" name="Slide Number Placeholder 3"/>
          <p:cNvSpPr>
            <a:spLocks noGrp="1"/>
          </p:cNvSpPr>
          <p:nvPr>
            <p:ph type="sldNum" sz="quarter" idx="10"/>
          </p:nvPr>
        </p:nvSpPr>
        <p:spPr/>
        <p:txBody>
          <a:bodyPr/>
          <a:lstStyle/>
          <a:p>
            <a:fld id="{68DB5BEA-2438-4D79-9462-0BBCAF041116}" type="slidenum">
              <a:rPr lang="en-US" smtClean="0"/>
              <a:pPr/>
              <a:t>9</a:t>
            </a:fld>
            <a:endParaRPr lang="en-US"/>
          </a:p>
        </p:txBody>
      </p:sp>
    </p:spTree>
    <p:extLst>
      <p:ext uri="{BB962C8B-B14F-4D97-AF65-F5344CB8AC3E}">
        <p14:creationId xmlns:p14="http://schemas.microsoft.com/office/powerpoint/2010/main" xmlns="" val="476975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of course it’s all about </a:t>
            </a:r>
            <a:r>
              <a:rPr lang="en-US" smtClean="0"/>
              <a:t>the kids!</a:t>
            </a:r>
            <a:endParaRPr lang="en-US"/>
          </a:p>
        </p:txBody>
      </p:sp>
      <p:sp>
        <p:nvSpPr>
          <p:cNvPr id="4" name="Slide Number Placeholder 3"/>
          <p:cNvSpPr>
            <a:spLocks noGrp="1"/>
          </p:cNvSpPr>
          <p:nvPr>
            <p:ph type="sldNum" sz="quarter" idx="10"/>
          </p:nvPr>
        </p:nvSpPr>
        <p:spPr/>
        <p:txBody>
          <a:bodyPr/>
          <a:lstStyle/>
          <a:p>
            <a:fld id="{68DB5BEA-2438-4D79-9462-0BBCAF041116}"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CD2C1D10-95B1-48BF-88AD-D3C05AC192AB}" type="datetimeFigureOut">
              <a:rPr lang="en-US" smtClean="0"/>
              <a:pPr/>
              <a:t>1/23/2013</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9B8D65B1-C2C0-4902-84F5-C69C696002FB}"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2C1D10-95B1-48BF-88AD-D3C05AC192AB}" type="datetimeFigureOut">
              <a:rPr lang="en-US" smtClean="0"/>
              <a:pPr/>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8D65B1-C2C0-4902-84F5-C69C696002F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2C1D10-95B1-48BF-88AD-D3C05AC192AB}" type="datetimeFigureOut">
              <a:rPr lang="en-US" smtClean="0"/>
              <a:pPr/>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8D65B1-C2C0-4902-84F5-C69C696002F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2C1D10-95B1-48BF-88AD-D3C05AC192AB}" type="datetimeFigureOut">
              <a:rPr lang="en-US" smtClean="0"/>
              <a:pPr/>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8D65B1-C2C0-4902-84F5-C69C696002F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2C1D10-95B1-48BF-88AD-D3C05AC192AB}" type="datetimeFigureOut">
              <a:rPr lang="en-US" smtClean="0"/>
              <a:pPr/>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8D65B1-C2C0-4902-84F5-C69C696002F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D2C1D10-95B1-48BF-88AD-D3C05AC192AB}" type="datetimeFigureOut">
              <a:rPr lang="en-US" smtClean="0"/>
              <a:pPr/>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8D65B1-C2C0-4902-84F5-C69C696002FB}"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D2C1D10-95B1-48BF-88AD-D3C05AC192AB}" type="datetimeFigureOut">
              <a:rPr lang="en-US" smtClean="0"/>
              <a:pPr/>
              <a:t>1/23/2013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8D65B1-C2C0-4902-84F5-C69C696002F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2C1D10-95B1-48BF-88AD-D3C05AC192AB}" type="datetimeFigureOut">
              <a:rPr lang="en-US" smtClean="0"/>
              <a:pPr/>
              <a:t>1/23/2013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8D65B1-C2C0-4902-84F5-C69C696002F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2C1D10-95B1-48BF-88AD-D3C05AC192AB}" type="datetimeFigureOut">
              <a:rPr lang="en-US" smtClean="0"/>
              <a:pPr/>
              <a:t>1/23/2013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8D65B1-C2C0-4902-84F5-C69C696002F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D2C1D10-95B1-48BF-88AD-D3C05AC192AB}" type="datetimeFigureOut">
              <a:rPr lang="en-US" smtClean="0"/>
              <a:pPr/>
              <a:t>1/23/2013</a:t>
            </a:fld>
            <a:endParaRPr lang="en-US"/>
          </a:p>
        </p:txBody>
      </p:sp>
      <p:sp>
        <p:nvSpPr>
          <p:cNvPr id="7" name="Slide Number Placeholder 6"/>
          <p:cNvSpPr>
            <a:spLocks noGrp="1"/>
          </p:cNvSpPr>
          <p:nvPr>
            <p:ph type="sldNum" sz="quarter" idx="12"/>
          </p:nvPr>
        </p:nvSpPr>
        <p:spPr/>
        <p:txBody>
          <a:bodyPr/>
          <a:lstStyle/>
          <a:p>
            <a:fld id="{9B8D65B1-C2C0-4902-84F5-C69C696002FB}"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2C1D10-95B1-48BF-88AD-D3C05AC192AB}" type="datetimeFigureOut">
              <a:rPr lang="en-US" smtClean="0"/>
              <a:pPr/>
              <a:t>1/23/2013</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9B8D65B1-C2C0-4902-84F5-C69C696002F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CD2C1D10-95B1-48BF-88AD-D3C05AC192AB}" type="datetimeFigureOut">
              <a:rPr lang="en-US" smtClean="0"/>
              <a:pPr/>
              <a:t>1/23/2013</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9B8D65B1-C2C0-4902-84F5-C69C696002F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24400" y="2362200"/>
            <a:ext cx="3733800" cy="1930760"/>
          </a:xfrm>
        </p:spPr>
        <p:txBody>
          <a:bodyPr>
            <a:normAutofit/>
          </a:bodyPr>
          <a:lstStyle/>
          <a:p>
            <a:r>
              <a:rPr lang="en-US" dirty="0" smtClean="0"/>
              <a:t>Partnering for Successful Sports Delivery</a:t>
            </a:r>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5800" y="381000"/>
            <a:ext cx="3352807" cy="167640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478932" y="3581400"/>
            <a:ext cx="1981199" cy="192091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52400" y="2328180"/>
            <a:ext cx="2133600" cy="2088839"/>
          </a:xfrm>
          <a:prstGeom prst="rect">
            <a:avLst/>
          </a:prstGeom>
        </p:spPr>
      </p:pic>
    </p:spTree>
    <p:extLst>
      <p:ext uri="{BB962C8B-B14F-4D97-AF65-F5344CB8AC3E}">
        <p14:creationId xmlns:p14="http://schemas.microsoft.com/office/powerpoint/2010/main" xmlns="" val="27868730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Good Sports and Happy Kids</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09800" y="2438400"/>
            <a:ext cx="4674616" cy="3505200"/>
          </a:xfrm>
          <a:prstGeom prst="rect">
            <a:avLst/>
          </a:prstGeom>
        </p:spPr>
      </p:pic>
      <p:sp>
        <p:nvSpPr>
          <p:cNvPr id="7" name="Content Placeholder 6"/>
          <p:cNvSpPr>
            <a:spLocks noGrp="1"/>
          </p:cNvSpPr>
          <p:nvPr>
            <p:ph idx="1"/>
          </p:nvPr>
        </p:nvSpPr>
        <p:spPr>
          <a:xfrm>
            <a:off x="2133600" y="2667000"/>
            <a:ext cx="4648200" cy="3352800"/>
          </a:xfrm>
        </p:spPr>
        <p:txBody>
          <a:bodyPr/>
          <a:lstStyle/>
          <a:p>
            <a:endParaRPr lang="en-US" dirty="0"/>
          </a:p>
        </p:txBody>
      </p:sp>
    </p:spTree>
    <p:extLst>
      <p:ext uri="{BB962C8B-B14F-4D97-AF65-F5344CB8AC3E}">
        <p14:creationId xmlns:p14="http://schemas.microsoft.com/office/powerpoint/2010/main" xmlns="" val="17554487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1960’s – One option – All Volunteers</a:t>
            </a:r>
          </a:p>
          <a:p>
            <a:endParaRPr lang="en-US" dirty="0"/>
          </a:p>
          <a:p>
            <a:r>
              <a:rPr lang="en-US" dirty="0" smtClean="0"/>
              <a:t>2012 – Many options to meet various goals of organizations and Recreation &amp; Parks</a:t>
            </a:r>
            <a:endParaRPr lang="en-US" dirty="0"/>
          </a:p>
        </p:txBody>
      </p:sp>
      <p:sp>
        <p:nvSpPr>
          <p:cNvPr id="4" name="Title 3"/>
          <p:cNvSpPr>
            <a:spLocks noGrp="1"/>
          </p:cNvSpPr>
          <p:nvPr>
            <p:ph type="title"/>
          </p:nvPr>
        </p:nvSpPr>
        <p:spPr>
          <a:xfrm>
            <a:off x="1066800" y="1027664"/>
            <a:ext cx="7001434" cy="724936"/>
          </a:xfrm>
        </p:spPr>
        <p:txBody>
          <a:bodyPr>
            <a:normAutofit/>
          </a:bodyPr>
          <a:lstStyle/>
          <a:p>
            <a:r>
              <a:rPr lang="en-US" sz="2800" dirty="0" smtClean="0"/>
              <a:t>Partnering for Successful Sports Delivery</a:t>
            </a:r>
            <a:endParaRPr lang="en-US" sz="2800" dirty="0"/>
          </a:p>
        </p:txBody>
      </p:sp>
    </p:spTree>
    <p:extLst>
      <p:ext uri="{BB962C8B-B14F-4D97-AF65-F5344CB8AC3E}">
        <p14:creationId xmlns:p14="http://schemas.microsoft.com/office/powerpoint/2010/main" xmlns="" val="32405477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6957510" cy="801136"/>
          </a:xfrm>
        </p:spPr>
        <p:txBody>
          <a:bodyPr>
            <a:normAutofit/>
          </a:bodyPr>
          <a:lstStyle/>
          <a:p>
            <a:r>
              <a:rPr lang="en-US" sz="2800" dirty="0" smtClean="0"/>
              <a:t>Why So Many?</a:t>
            </a:r>
            <a:endParaRPr lang="en-US" sz="2800" dirty="0"/>
          </a:p>
        </p:txBody>
      </p:sp>
      <p:sp>
        <p:nvSpPr>
          <p:cNvPr id="3" name="Content Placeholder 2"/>
          <p:cNvSpPr>
            <a:spLocks noGrp="1"/>
          </p:cNvSpPr>
          <p:nvPr>
            <p:ph idx="1"/>
          </p:nvPr>
        </p:nvSpPr>
        <p:spPr/>
        <p:txBody>
          <a:bodyPr/>
          <a:lstStyle/>
          <a:p>
            <a:r>
              <a:rPr lang="en-US" dirty="0" smtClean="0"/>
              <a:t>Evolved as new leagues developed</a:t>
            </a:r>
          </a:p>
          <a:p>
            <a:r>
              <a:rPr lang="en-US" dirty="0" smtClean="0"/>
              <a:t>Department of Recreation &amp; Parks found different ways to provide and insure service</a:t>
            </a:r>
          </a:p>
          <a:p>
            <a:r>
              <a:rPr lang="en-US" dirty="0" smtClean="0"/>
              <a:t>Protect resources</a:t>
            </a:r>
            <a:endParaRPr lang="en-US" dirty="0"/>
          </a:p>
        </p:txBody>
      </p:sp>
    </p:spTree>
    <p:extLst>
      <p:ext uri="{BB962C8B-B14F-4D97-AF65-F5344CB8AC3E}">
        <p14:creationId xmlns:p14="http://schemas.microsoft.com/office/powerpoint/2010/main" xmlns="" val="11078819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“We’re the government and we’re here to help”.</a:t>
            </a:r>
            <a:endParaRPr lang="en-US" dirty="0"/>
          </a:p>
        </p:txBody>
      </p:sp>
      <p:pic>
        <p:nvPicPr>
          <p:cNvPr id="1030" name="Picture 6" descr="C:\Users\kpotter\AppData\Local\Microsoft\Windows\Temporary Internet Files\Content.IE5\H5GCKZVF\MC900197860[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6800" y="2667000"/>
            <a:ext cx="7126466" cy="247989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434997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GoodSport</a:t>
            </a:r>
            <a:r>
              <a:rPr lang="en-US" dirty="0" smtClean="0"/>
              <a:t> Guiding Principles</a:t>
            </a:r>
            <a:endParaRPr lang="en-US" dirty="0"/>
          </a:p>
        </p:txBody>
      </p:sp>
      <p:sp>
        <p:nvSpPr>
          <p:cNvPr id="3" name="Content Placeholder 2"/>
          <p:cNvSpPr>
            <a:spLocks noGrp="1"/>
          </p:cNvSpPr>
          <p:nvPr>
            <p:ph idx="1"/>
          </p:nvPr>
        </p:nvSpPr>
        <p:spPr/>
        <p:txBody>
          <a:bodyPr/>
          <a:lstStyle/>
          <a:p>
            <a:r>
              <a:rPr lang="en-US" dirty="0" smtClean="0"/>
              <a:t>Athletes First</a:t>
            </a:r>
          </a:p>
          <a:p>
            <a:r>
              <a:rPr lang="en-US" dirty="0" smtClean="0"/>
              <a:t>Not “Us and Them”</a:t>
            </a:r>
          </a:p>
          <a:p>
            <a:r>
              <a:rPr lang="en-US" dirty="0" smtClean="0"/>
              <a:t>It’s just a game</a:t>
            </a:r>
          </a:p>
          <a:p>
            <a:r>
              <a:rPr lang="en-US" dirty="0" smtClean="0"/>
              <a:t>Fun First, them development</a:t>
            </a:r>
          </a:p>
          <a:p>
            <a:r>
              <a:rPr lang="en-US" dirty="0" smtClean="0"/>
              <a:t>Better Skill, Greater enjoyment</a:t>
            </a:r>
          </a:p>
          <a:p>
            <a:r>
              <a:rPr lang="en-US" dirty="0" smtClean="0"/>
              <a:t>Risk Management</a:t>
            </a:r>
            <a:endParaRPr lang="en-US" dirty="0"/>
          </a:p>
        </p:txBody>
      </p:sp>
    </p:spTree>
    <p:extLst>
      <p:ext uri="{BB962C8B-B14F-4D97-AF65-F5344CB8AC3E}">
        <p14:creationId xmlns:p14="http://schemas.microsoft.com/office/powerpoint/2010/main" xmlns="" val="16996571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914400"/>
            <a:ext cx="6925234" cy="877336"/>
          </a:xfrm>
        </p:spPr>
        <p:txBody>
          <a:bodyPr/>
          <a:lstStyle/>
          <a:p>
            <a:r>
              <a:rPr lang="en-US" dirty="0" smtClean="0"/>
              <a:t>Financially Sustainable</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447800" y="1772696"/>
            <a:ext cx="5867400" cy="4533901"/>
          </a:xfrm>
        </p:spPr>
      </p:pic>
    </p:spTree>
    <p:extLst>
      <p:ext uri="{BB962C8B-B14F-4D97-AF65-F5344CB8AC3E}">
        <p14:creationId xmlns:p14="http://schemas.microsoft.com/office/powerpoint/2010/main" xmlns="" val="41423608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Delivery Options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xmlns="" val="3833923871"/>
              </p:ext>
            </p:extLst>
          </p:nvPr>
        </p:nvGraphicFramePr>
        <p:xfrm>
          <a:off x="1524000" y="2667000"/>
          <a:ext cx="6096000" cy="1637270"/>
        </p:xfrm>
        <a:graphic>
          <a:graphicData uri="http://schemas.openxmlformats.org/drawingml/2006/table">
            <a:tbl>
              <a:tblPr firstRow="1" bandRow="1">
                <a:tableStyleId>{5C22544A-7EE6-4342-B048-85BDC9FD1C3A}</a:tableStyleId>
              </a:tblPr>
              <a:tblGrid>
                <a:gridCol w="1016000"/>
                <a:gridCol w="1016000"/>
                <a:gridCol w="1016000"/>
                <a:gridCol w="1016000"/>
                <a:gridCol w="1016000"/>
                <a:gridCol w="1016000"/>
              </a:tblGrid>
              <a:tr h="722870">
                <a:tc>
                  <a:txBody>
                    <a:bodyPr/>
                    <a:lstStyle/>
                    <a:p>
                      <a:pPr algn="ctr"/>
                      <a:r>
                        <a:rPr lang="en-US" dirty="0" smtClean="0"/>
                        <a:t>1</a:t>
                      </a:r>
                      <a:endParaRPr lang="en-US" dirty="0"/>
                    </a:p>
                  </a:txBody>
                  <a:tcPr/>
                </a:tc>
                <a:tc>
                  <a:txBody>
                    <a:bodyPr/>
                    <a:lstStyle/>
                    <a:p>
                      <a:pPr algn="ctr"/>
                      <a:r>
                        <a:rPr lang="en-US" dirty="0" smtClean="0"/>
                        <a:t>2</a:t>
                      </a:r>
                      <a:endParaRPr lang="en-US" dirty="0"/>
                    </a:p>
                  </a:txBody>
                  <a:tcPr/>
                </a:tc>
                <a:tc>
                  <a:txBody>
                    <a:bodyPr/>
                    <a:lstStyle/>
                    <a:p>
                      <a:pPr algn="ctr"/>
                      <a:r>
                        <a:rPr lang="en-US" dirty="0" smtClean="0"/>
                        <a:t>3</a:t>
                      </a:r>
                      <a:endParaRPr lang="en-US" dirty="0"/>
                    </a:p>
                  </a:txBody>
                  <a:tcPr/>
                </a:tc>
                <a:tc>
                  <a:txBody>
                    <a:bodyPr/>
                    <a:lstStyle/>
                    <a:p>
                      <a:pPr algn="ctr"/>
                      <a:r>
                        <a:rPr lang="en-US" dirty="0" smtClean="0"/>
                        <a:t>4</a:t>
                      </a:r>
                      <a:endParaRPr lang="en-US" dirty="0"/>
                    </a:p>
                  </a:txBody>
                  <a:tcPr/>
                </a:tc>
                <a:tc>
                  <a:txBody>
                    <a:bodyPr/>
                    <a:lstStyle/>
                    <a:p>
                      <a:pPr algn="ctr"/>
                      <a:r>
                        <a:rPr lang="en-US" dirty="0" smtClean="0"/>
                        <a:t>5</a:t>
                      </a:r>
                      <a:endParaRPr lang="en-US" dirty="0"/>
                    </a:p>
                  </a:txBody>
                  <a:tcPr/>
                </a:tc>
                <a:tc>
                  <a:txBody>
                    <a:bodyPr/>
                    <a:lstStyle/>
                    <a:p>
                      <a:pPr algn="ctr"/>
                      <a:r>
                        <a:rPr lang="en-US" dirty="0" smtClean="0"/>
                        <a:t>6</a:t>
                      </a:r>
                      <a:endParaRPr lang="en-US" dirty="0"/>
                    </a:p>
                  </a:txBody>
                  <a:tcPr/>
                </a:tc>
              </a:tr>
              <a:tr h="722870">
                <a:tc>
                  <a:txBody>
                    <a:bodyPr/>
                    <a:lstStyle/>
                    <a:p>
                      <a:pPr algn="ctr"/>
                      <a:r>
                        <a:rPr lang="en-US" dirty="0" smtClean="0"/>
                        <a:t>Least County Control</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smtClean="0"/>
                        <a:t>Most County Control</a:t>
                      </a:r>
                      <a:endParaRPr lang="en-US" dirty="0"/>
                    </a:p>
                  </a:txBody>
                  <a:tcPr/>
                </a:tc>
              </a:tr>
            </a:tbl>
          </a:graphicData>
        </a:graphic>
      </p:graphicFrame>
      <p:cxnSp>
        <p:nvCxnSpPr>
          <p:cNvPr id="8" name="Straight Arrow Connector 7"/>
          <p:cNvCxnSpPr/>
          <p:nvPr/>
        </p:nvCxnSpPr>
        <p:spPr>
          <a:xfrm>
            <a:off x="2667000" y="3810000"/>
            <a:ext cx="3733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905000" y="5213866"/>
            <a:ext cx="5410200" cy="369332"/>
          </a:xfrm>
          <a:prstGeom prst="rect">
            <a:avLst/>
          </a:prstGeom>
          <a:noFill/>
        </p:spPr>
        <p:txBody>
          <a:bodyPr wrap="square" rtlCol="0">
            <a:spAutoFit/>
          </a:bodyPr>
          <a:lstStyle/>
          <a:p>
            <a:r>
              <a:rPr lang="en-US" dirty="0" smtClean="0"/>
              <a:t>*See handout for details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xmlns="" val="3244107392"/>
              </p:ext>
            </p:extLst>
          </p:nvPr>
        </p:nvGraphicFramePr>
        <p:xfrm>
          <a:off x="838200" y="2247088"/>
          <a:ext cx="7086600" cy="2819401"/>
        </p:xfrm>
        <a:graphic>
          <a:graphicData uri="http://schemas.openxmlformats.org/drawingml/2006/table">
            <a:tbl>
              <a:tblPr firstRow="1" bandRow="1">
                <a:tableStyleId>{5C22544A-7EE6-4342-B048-85BDC9FD1C3A}</a:tableStyleId>
              </a:tblPr>
              <a:tblGrid>
                <a:gridCol w="1309480"/>
                <a:gridCol w="1205120"/>
                <a:gridCol w="1028700"/>
                <a:gridCol w="1257300"/>
                <a:gridCol w="1104900"/>
                <a:gridCol w="1181100"/>
              </a:tblGrid>
              <a:tr h="699733">
                <a:tc>
                  <a:txBody>
                    <a:bodyPr/>
                    <a:lstStyle/>
                    <a:p>
                      <a:pPr algn="ctr"/>
                      <a:r>
                        <a:rPr lang="en-US" dirty="0" smtClean="0"/>
                        <a:t>1</a:t>
                      </a:r>
                      <a:endParaRPr lang="en-US" dirty="0"/>
                    </a:p>
                  </a:txBody>
                  <a:tcPr/>
                </a:tc>
                <a:tc>
                  <a:txBody>
                    <a:bodyPr/>
                    <a:lstStyle/>
                    <a:p>
                      <a:pPr algn="ctr"/>
                      <a:r>
                        <a:rPr lang="en-US" dirty="0" smtClean="0"/>
                        <a:t>2</a:t>
                      </a:r>
                      <a:endParaRPr lang="en-US" dirty="0"/>
                    </a:p>
                  </a:txBody>
                  <a:tcPr/>
                </a:tc>
                <a:tc>
                  <a:txBody>
                    <a:bodyPr/>
                    <a:lstStyle/>
                    <a:p>
                      <a:pPr algn="ctr"/>
                      <a:r>
                        <a:rPr lang="en-US" dirty="0" smtClean="0"/>
                        <a:t>3</a:t>
                      </a:r>
                      <a:endParaRPr lang="en-US" dirty="0"/>
                    </a:p>
                  </a:txBody>
                  <a:tcPr/>
                </a:tc>
                <a:tc>
                  <a:txBody>
                    <a:bodyPr/>
                    <a:lstStyle/>
                    <a:p>
                      <a:pPr algn="ctr"/>
                      <a:r>
                        <a:rPr lang="en-US" dirty="0" smtClean="0"/>
                        <a:t>4</a:t>
                      </a:r>
                      <a:endParaRPr lang="en-US" dirty="0"/>
                    </a:p>
                  </a:txBody>
                  <a:tcPr/>
                </a:tc>
                <a:tc>
                  <a:txBody>
                    <a:bodyPr/>
                    <a:lstStyle/>
                    <a:p>
                      <a:pPr algn="ctr"/>
                      <a:r>
                        <a:rPr lang="en-US" dirty="0" smtClean="0"/>
                        <a:t>5</a:t>
                      </a:r>
                      <a:endParaRPr lang="en-US" dirty="0"/>
                    </a:p>
                  </a:txBody>
                  <a:tcPr/>
                </a:tc>
                <a:tc>
                  <a:txBody>
                    <a:bodyPr/>
                    <a:lstStyle/>
                    <a:p>
                      <a:pPr algn="ctr"/>
                      <a:r>
                        <a:rPr lang="en-US" dirty="0" smtClean="0"/>
                        <a:t>6</a:t>
                      </a:r>
                      <a:endParaRPr lang="en-US" dirty="0"/>
                    </a:p>
                  </a:txBody>
                  <a:tcPr/>
                </a:tc>
              </a:tr>
              <a:tr h="921595">
                <a:tc>
                  <a:txBody>
                    <a:bodyPr/>
                    <a:lstStyle/>
                    <a:p>
                      <a:pPr algn="ctr"/>
                      <a:r>
                        <a:rPr lang="en-US" dirty="0" smtClean="0"/>
                        <a:t>Least County Control</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r>
                        <a:rPr lang="en-US" dirty="0" smtClean="0"/>
                        <a:t>Most County Control</a:t>
                      </a:r>
                      <a:endParaRPr lang="en-US" dirty="0"/>
                    </a:p>
                  </a:txBody>
                  <a:tcPr/>
                </a:tc>
              </a:tr>
              <a:tr h="1198073">
                <a:tc>
                  <a:txBody>
                    <a:bodyPr/>
                    <a:lstStyle/>
                    <a:p>
                      <a:pPr algn="ctr"/>
                      <a:r>
                        <a:rPr lang="en-US" sz="1200" dirty="0" smtClean="0"/>
                        <a:t>Semi-Autonomous</a:t>
                      </a:r>
                      <a:r>
                        <a:rPr lang="en-US" sz="1200" baseline="0" dirty="0" smtClean="0"/>
                        <a:t> Organization</a:t>
                      </a:r>
                      <a:endParaRPr lang="en-US" sz="1200" dirty="0"/>
                    </a:p>
                  </a:txBody>
                  <a:tcPr/>
                </a:tc>
                <a:tc>
                  <a:txBody>
                    <a:bodyPr/>
                    <a:lstStyle/>
                    <a:p>
                      <a:pPr algn="ctr"/>
                      <a:r>
                        <a:rPr lang="en-US" sz="1200" dirty="0" smtClean="0"/>
                        <a:t>Volunteer Sports Organization</a:t>
                      </a:r>
                      <a:r>
                        <a:rPr lang="en-US" sz="1200" baseline="0" dirty="0" smtClean="0"/>
                        <a:t> contracts for HCRP Services</a:t>
                      </a:r>
                      <a:endParaRPr lang="en-US" sz="1200" dirty="0"/>
                    </a:p>
                  </a:txBody>
                  <a:tcPr/>
                </a:tc>
                <a:tc>
                  <a:txBody>
                    <a:bodyPr/>
                    <a:lstStyle/>
                    <a:p>
                      <a:pPr algn="ctr"/>
                      <a:r>
                        <a:rPr lang="en-US" sz="1200" dirty="0" smtClean="0"/>
                        <a:t>HCRP Franchise Leagues</a:t>
                      </a:r>
                      <a:endParaRPr lang="en-US" sz="1200" dirty="0"/>
                    </a:p>
                  </a:txBody>
                  <a:tcPr/>
                </a:tc>
                <a:tc>
                  <a:txBody>
                    <a:bodyPr/>
                    <a:lstStyle/>
                    <a:p>
                      <a:pPr algn="ctr"/>
                      <a:r>
                        <a:rPr lang="en-US" sz="1200" dirty="0" smtClean="0"/>
                        <a:t>HCRP Contracts Volunteer</a:t>
                      </a:r>
                      <a:r>
                        <a:rPr lang="en-US" sz="1200" baseline="0" dirty="0" smtClean="0"/>
                        <a:t> Sports Organizations for Services</a:t>
                      </a:r>
                      <a:endParaRPr lang="en-US" sz="1200" dirty="0"/>
                    </a:p>
                  </a:txBody>
                  <a:tcPr/>
                </a:tc>
                <a:tc>
                  <a:txBody>
                    <a:bodyPr/>
                    <a:lstStyle/>
                    <a:p>
                      <a:pPr algn="ctr"/>
                      <a:r>
                        <a:rPr lang="en-US" sz="1200" dirty="0" smtClean="0"/>
                        <a:t>HCRP Program with Advisory Board</a:t>
                      </a:r>
                      <a:endParaRPr lang="en-US" sz="1200" dirty="0"/>
                    </a:p>
                  </a:txBody>
                  <a:tcPr/>
                </a:tc>
                <a:tc>
                  <a:txBody>
                    <a:bodyPr/>
                    <a:lstStyle/>
                    <a:p>
                      <a:pPr algn="ctr"/>
                      <a:r>
                        <a:rPr lang="en-US" sz="1200" dirty="0" smtClean="0"/>
                        <a:t>HCRP Program</a:t>
                      </a:r>
                      <a:endParaRPr lang="en-US" sz="1200" dirty="0"/>
                    </a:p>
                  </a:txBody>
                  <a:tcPr/>
                </a:tc>
              </a:tr>
            </a:tbl>
          </a:graphicData>
        </a:graphic>
      </p:graphicFrame>
      <p:cxnSp>
        <p:nvCxnSpPr>
          <p:cNvPr id="10" name="Straight Arrow Connector 9"/>
          <p:cNvCxnSpPr/>
          <p:nvPr/>
        </p:nvCxnSpPr>
        <p:spPr>
          <a:xfrm>
            <a:off x="2667000" y="3429000"/>
            <a:ext cx="3733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192929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Volunteers</a:t>
            </a:r>
            <a:endParaRPr lang="en-US" dirty="0"/>
          </a:p>
        </p:txBody>
      </p:sp>
      <p:sp>
        <p:nvSpPr>
          <p:cNvPr id="3" name="Content Placeholder 2"/>
          <p:cNvSpPr>
            <a:spLocks noGrp="1"/>
          </p:cNvSpPr>
          <p:nvPr>
            <p:ph idx="1"/>
          </p:nvPr>
        </p:nvSpPr>
        <p:spPr>
          <a:xfrm>
            <a:off x="1043492" y="2323652"/>
            <a:ext cx="6271707" cy="1181547"/>
          </a:xfrm>
        </p:spPr>
        <p:txBody>
          <a:bodyPr>
            <a:normAutofit fontScale="62500" lnSpcReduction="20000"/>
          </a:bodyPr>
          <a:lstStyle/>
          <a:p>
            <a:r>
              <a:rPr lang="en-US" dirty="0" smtClean="0"/>
              <a:t>Volunteer hours value to County</a:t>
            </a:r>
          </a:p>
          <a:p>
            <a:r>
              <a:rPr lang="en-US" dirty="0"/>
              <a:t>2,007 coaches volunteered 79,666 hours during FY ‘11</a:t>
            </a:r>
            <a:r>
              <a:rPr lang="en-US" dirty="0" smtClean="0"/>
              <a:t>.</a:t>
            </a:r>
          </a:p>
          <a:p>
            <a:r>
              <a:rPr lang="en-US" dirty="0"/>
              <a:t>The dollar value, according to the Independent Sector is $22.32 per hour so the total is $1,778,145.00 for 79,666 hours of service. </a:t>
            </a:r>
          </a:p>
          <a:p>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04784" y="3748215"/>
            <a:ext cx="2133600" cy="21336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886200" y="3708358"/>
            <a:ext cx="2951084" cy="2213313"/>
          </a:xfrm>
          <a:prstGeom prst="rect">
            <a:avLst/>
          </a:prstGeom>
        </p:spPr>
      </p:pic>
    </p:spTree>
    <p:extLst>
      <p:ext uri="{BB962C8B-B14F-4D97-AF65-F5344CB8AC3E}">
        <p14:creationId xmlns:p14="http://schemas.microsoft.com/office/powerpoint/2010/main" xmlns="" val="30256293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Celebration of Sports Hall of Fame</a:t>
            </a:r>
            <a:endParaRPr lang="en-US"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600200" y="2362200"/>
            <a:ext cx="6022961" cy="3508375"/>
          </a:xfrm>
        </p:spPr>
      </p:pic>
    </p:spTree>
    <p:extLst>
      <p:ext uri="{BB962C8B-B14F-4D97-AF65-F5344CB8AC3E}">
        <p14:creationId xmlns:p14="http://schemas.microsoft.com/office/powerpoint/2010/main" xmlns="" val="20723738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140</TotalTime>
  <Words>543</Words>
  <Application>Microsoft Office PowerPoint</Application>
  <PresentationFormat>On-screen Show (4:3)</PresentationFormat>
  <Paragraphs>62</Paragraphs>
  <Slides>10</Slides>
  <Notes>7</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Austin</vt:lpstr>
      <vt:lpstr>Partnering for Successful Sports Delivery</vt:lpstr>
      <vt:lpstr>Partnering for Successful Sports Delivery</vt:lpstr>
      <vt:lpstr>Why So Many?</vt:lpstr>
      <vt:lpstr>“We’re the government and we’re here to help”.</vt:lpstr>
      <vt:lpstr>GoodSport Guiding Principles</vt:lpstr>
      <vt:lpstr>Financially Sustainable</vt:lpstr>
      <vt:lpstr>Delivery Options</vt:lpstr>
      <vt:lpstr>Volunteers</vt:lpstr>
      <vt:lpstr>Celebration of Sports Hall of Fame</vt:lpstr>
      <vt:lpstr>Good Sports and Happy Kids</vt:lpstr>
    </vt:vector>
  </TitlesOfParts>
  <Company>Howard County Government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Partnering for Successful Sports Delivery</dc:title>
  <dc:creator>Potter, Karen</dc:creator>
  <cp:lastModifiedBy>vwhite</cp:lastModifiedBy>
  <cp:revision>15</cp:revision>
  <dcterms:created xsi:type="dcterms:W3CDTF">2013-01-02T16:06:08Z</dcterms:created>
  <dcterms:modified xsi:type="dcterms:W3CDTF">2013-01-23T15:37:45Z</dcterms:modified>
</cp:coreProperties>
</file>