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6.xml" ContentType="application/vnd.openxmlformats-officedocument.drawingml.chart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9" r:id="rId3"/>
    <p:sldId id="258" r:id="rId4"/>
    <p:sldId id="257" r:id="rId5"/>
    <p:sldId id="278" r:id="rId6"/>
    <p:sldId id="260" r:id="rId7"/>
    <p:sldId id="261" r:id="rId8"/>
    <p:sldId id="262" r:id="rId9"/>
    <p:sldId id="269" r:id="rId10"/>
    <p:sldId id="271" r:id="rId11"/>
    <p:sldId id="275" r:id="rId12"/>
    <p:sldId id="277" r:id="rId13"/>
    <p:sldId id="276" r:id="rId14"/>
    <p:sldId id="266" r:id="rId15"/>
    <p:sldId id="267" r:id="rId16"/>
    <p:sldId id="279" r:id="rId17"/>
    <p:sldId id="280" r:id="rId1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068" autoAdjust="0"/>
  </p:normalViewPr>
  <p:slideViewPr>
    <p:cSldViewPr snapToGrid="0">
      <p:cViewPr varScale="1">
        <p:scale>
          <a:sx n="118" d="100"/>
          <a:sy n="118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ATA\Census_2010\PL_Data\Presentations\Charts%20for%20Presentations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Office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8.7995135929109809E-3"/>
          <c:y val="2.495910837232356E-3"/>
          <c:w val="0.98240085241638364"/>
          <c:h val="0.99690418099145028"/>
        </c:manualLayout>
      </c:layout>
      <c:barChart>
        <c:barDir val="bar"/>
        <c:grouping val="clustered"/>
        <c:ser>
          <c:idx val="0"/>
          <c:order val="0"/>
          <c:spPr>
            <a:solidFill>
              <a:schemeClr val="accent6">
                <a:lumMod val="60000"/>
                <a:lumOff val="40000"/>
              </a:schemeClr>
            </a:solidFill>
          </c:spPr>
          <c:dLbls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cat>
            <c:strRef>
              <c:f>Sheet1!$B$107:$B$130</c:f>
              <c:strCache>
                <c:ptCount val="24"/>
                <c:pt idx="0">
                  <c:v>Baltimore City</c:v>
                </c:pt>
                <c:pt idx="1">
                  <c:v>Allegany</c:v>
                </c:pt>
                <c:pt idx="2">
                  <c:v>Garrett</c:v>
                </c:pt>
                <c:pt idx="3">
                  <c:v>Kent</c:v>
                </c:pt>
                <c:pt idx="4">
                  <c:v>Somerset</c:v>
                </c:pt>
                <c:pt idx="5">
                  <c:v>Dorchester</c:v>
                </c:pt>
                <c:pt idx="6">
                  <c:v>Caroline</c:v>
                </c:pt>
                <c:pt idx="7">
                  <c:v>Talbot</c:v>
                </c:pt>
                <c:pt idx="8">
                  <c:v>Worcester</c:v>
                </c:pt>
                <c:pt idx="9">
                  <c:v>Queen Anne's</c:v>
                </c:pt>
                <c:pt idx="10">
                  <c:v>Wicomico</c:v>
                </c:pt>
                <c:pt idx="11">
                  <c:v>Calvert</c:v>
                </c:pt>
                <c:pt idx="12">
                  <c:v>Cecil</c:v>
                </c:pt>
                <c:pt idx="13">
                  <c:v>Washington</c:v>
                </c:pt>
                <c:pt idx="14">
                  <c:v>Carroll</c:v>
                </c:pt>
                <c:pt idx="15">
                  <c:v>St. Mary's</c:v>
                </c:pt>
                <c:pt idx="16">
                  <c:v>Charles</c:v>
                </c:pt>
                <c:pt idx="17">
                  <c:v>Harford</c:v>
                </c:pt>
                <c:pt idx="18">
                  <c:v>Frederick</c:v>
                </c:pt>
                <c:pt idx="19">
                  <c:v>Howard</c:v>
                </c:pt>
                <c:pt idx="20">
                  <c:v>Anne Arundel</c:v>
                </c:pt>
                <c:pt idx="21">
                  <c:v>Baltimore Co.</c:v>
                </c:pt>
                <c:pt idx="22">
                  <c:v>Prince George's</c:v>
                </c:pt>
                <c:pt idx="23">
                  <c:v>Montgomery</c:v>
                </c:pt>
              </c:strCache>
            </c:strRef>
          </c:cat>
          <c:val>
            <c:numRef>
              <c:f>Sheet1!$C$107:$C$130</c:f>
              <c:numCache>
                <c:formatCode>#,##0</c:formatCode>
                <c:ptCount val="24"/>
                <c:pt idx="0">
                  <c:v>-30193</c:v>
                </c:pt>
                <c:pt idx="1">
                  <c:v>157</c:v>
                </c:pt>
                <c:pt idx="2">
                  <c:v>251</c:v>
                </c:pt>
                <c:pt idx="3">
                  <c:v>1000</c:v>
                </c:pt>
                <c:pt idx="4">
                  <c:v>1723</c:v>
                </c:pt>
                <c:pt idx="5">
                  <c:v>1944</c:v>
                </c:pt>
                <c:pt idx="6">
                  <c:v>3294</c:v>
                </c:pt>
                <c:pt idx="7">
                  <c:v>3970</c:v>
                </c:pt>
                <c:pt idx="8">
                  <c:v>4911</c:v>
                </c:pt>
                <c:pt idx="9">
                  <c:v>7235</c:v>
                </c:pt>
                <c:pt idx="10">
                  <c:v>14089</c:v>
                </c:pt>
                <c:pt idx="11">
                  <c:v>14174</c:v>
                </c:pt>
                <c:pt idx="12">
                  <c:v>15157</c:v>
                </c:pt>
                <c:pt idx="13">
                  <c:v>15507</c:v>
                </c:pt>
                <c:pt idx="14">
                  <c:v>16237</c:v>
                </c:pt>
                <c:pt idx="15">
                  <c:v>18940</c:v>
                </c:pt>
                <c:pt idx="16">
                  <c:v>26005</c:v>
                </c:pt>
                <c:pt idx="17">
                  <c:v>26236</c:v>
                </c:pt>
                <c:pt idx="18">
                  <c:v>38108</c:v>
                </c:pt>
                <c:pt idx="19">
                  <c:v>39243</c:v>
                </c:pt>
                <c:pt idx="20">
                  <c:v>48000</c:v>
                </c:pt>
                <c:pt idx="21">
                  <c:v>50737</c:v>
                </c:pt>
                <c:pt idx="22">
                  <c:v>61905</c:v>
                </c:pt>
                <c:pt idx="23">
                  <c:v>98436</c:v>
                </c:pt>
              </c:numCache>
            </c:numRef>
          </c:val>
        </c:ser>
        <c:gapWidth val="105"/>
        <c:axId val="86574592"/>
        <c:axId val="86576128"/>
      </c:barChart>
      <c:catAx>
        <c:axId val="86574592"/>
        <c:scaling>
          <c:orientation val="minMax"/>
        </c:scaling>
        <c:axPos val="l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86576128"/>
        <c:crosses val="autoZero"/>
        <c:auto val="1"/>
        <c:lblAlgn val="ctr"/>
        <c:lblOffset val="100"/>
      </c:catAx>
      <c:valAx>
        <c:axId val="86576128"/>
        <c:scaling>
          <c:orientation val="minMax"/>
        </c:scaling>
        <c:delete val="1"/>
        <c:axPos val="b"/>
        <c:numFmt formatCode="#,##0" sourceLinked="1"/>
        <c:tickLblPos val="none"/>
        <c:crossAx val="86574592"/>
        <c:crosses val="autoZero"/>
        <c:crossBetween val="between"/>
      </c:valAx>
      <c:spPr>
        <a:solidFill>
          <a:schemeClr val="bg1">
            <a:lumMod val="95000"/>
          </a:schemeClr>
        </a:solidFill>
        <a:ln>
          <a:solidFill>
            <a:srgbClr val="4F81BD"/>
          </a:solidFill>
        </a:ln>
      </c:spPr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6"/>
  <c:chart>
    <c:title>
      <c:tx>
        <c:rich>
          <a:bodyPr/>
          <a:lstStyle/>
          <a:p>
            <a:pPr>
              <a:defRPr/>
            </a:pPr>
            <a:r>
              <a:rPr lang="en-US" dirty="0"/>
              <a:t>Population </a:t>
            </a:r>
            <a:r>
              <a:rPr lang="en-US" dirty="0" smtClean="0"/>
              <a:t>Change by Metropolitan</a:t>
            </a:r>
            <a:r>
              <a:rPr lang="en-US" baseline="0" dirty="0" smtClean="0"/>
              <a:t> Area</a:t>
            </a:r>
            <a:endParaRPr lang="en-US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Population Change</c:v>
                </c:pt>
              </c:strCache>
            </c:strRef>
          </c:tx>
          <c:dLbls>
            <c:dLbl>
              <c:idx val="0"/>
              <c:spPr/>
              <c:txPr>
                <a:bodyPr/>
                <a:lstStyle/>
                <a:p>
                  <a:pPr>
                    <a:defRPr b="1"/>
                  </a:pPr>
                  <a:endParaRPr lang="en-US"/>
                </a:p>
              </c:txPr>
            </c:dLbl>
            <c:dLbl>
              <c:idx val="1"/>
              <c:spPr/>
              <c:txPr>
                <a:bodyPr/>
                <a:lstStyle/>
                <a:p>
                  <a:pPr>
                    <a:defRPr b="1"/>
                  </a:pPr>
                  <a:endParaRPr lang="en-US"/>
                </a:p>
              </c:txPr>
            </c:dLbl>
            <c:showVal val="1"/>
          </c:dLbls>
          <c:cat>
            <c:strRef>
              <c:f>Sheet1!$A$2:$A$3</c:f>
              <c:strCache>
                <c:ptCount val="2"/>
                <c:pt idx="0">
                  <c:v>DC Metro
(Montgomery, Prince George's, Frederick, Charles, Howard)</c:v>
                </c:pt>
                <c:pt idx="1">
                  <c:v>Baltimore Metro
(Anne Arundel, Baltimore, Baltimore City, Harford)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263697</c:v>
                </c:pt>
                <c:pt idx="1">
                  <c:v>94780</c:v>
                </c:pt>
              </c:numCache>
            </c:numRef>
          </c:val>
        </c:ser>
        <c:axId val="87312640"/>
        <c:axId val="87343104"/>
      </c:barChart>
      <c:catAx>
        <c:axId val="87312640"/>
        <c:scaling>
          <c:orientation val="minMax"/>
        </c:scaling>
        <c:axPos val="b"/>
        <c:tickLblPos val="nextTo"/>
        <c:crossAx val="87343104"/>
        <c:crosses val="autoZero"/>
        <c:auto val="1"/>
        <c:lblAlgn val="ctr"/>
        <c:lblOffset val="100"/>
      </c:catAx>
      <c:valAx>
        <c:axId val="87343104"/>
        <c:scaling>
          <c:orientation val="minMax"/>
        </c:scaling>
        <c:axPos val="l"/>
        <c:majorGridlines/>
        <c:numFmt formatCode="#,##0" sourceLinked="1"/>
        <c:tickLblPos val="nextTo"/>
        <c:crossAx val="8731264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5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School Construction Dollars (in thousands)</c:v>
                </c:pt>
              </c:strCache>
            </c:strRef>
          </c:tx>
          <c:dLbls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strRef>
              <c:f>Sheet1!$A$2:$A$9</c:f>
              <c:strCache>
                <c:ptCount val="8"/>
                <c:pt idx="0">
                  <c:v>FY 2006</c:v>
                </c:pt>
                <c:pt idx="1">
                  <c:v>FY 2007</c:v>
                </c:pt>
                <c:pt idx="2">
                  <c:v>FY 2008</c:v>
                </c:pt>
                <c:pt idx="3">
                  <c:v>FY 2009</c:v>
                </c:pt>
                <c:pt idx="4">
                  <c:v>FY 2010</c:v>
                </c:pt>
                <c:pt idx="5">
                  <c:v>FY 2011</c:v>
                </c:pt>
                <c:pt idx="6">
                  <c:v>FY 2012</c:v>
                </c:pt>
                <c:pt idx="7">
                  <c:v>FY 2013</c:v>
                </c:pt>
              </c:strCache>
            </c:strRef>
          </c:cat>
          <c:val>
            <c:numRef>
              <c:f>Sheet1!$B$2:$B$9</c:f>
              <c:numCache>
                <c:formatCode>"$"###\ "M"</c:formatCode>
                <c:ptCount val="8"/>
                <c:pt idx="0">
                  <c:v>254</c:v>
                </c:pt>
                <c:pt idx="1">
                  <c:v>323</c:v>
                </c:pt>
                <c:pt idx="2">
                  <c:v>402</c:v>
                </c:pt>
                <c:pt idx="3">
                  <c:v>347</c:v>
                </c:pt>
                <c:pt idx="4">
                  <c:v>267</c:v>
                </c:pt>
                <c:pt idx="5">
                  <c:v>264</c:v>
                </c:pt>
                <c:pt idx="6">
                  <c:v>312</c:v>
                </c:pt>
                <c:pt idx="7">
                  <c:v>349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cat>
            <c:strRef>
              <c:f>Sheet1!$A$2:$A$9</c:f>
              <c:strCache>
                <c:ptCount val="8"/>
                <c:pt idx="0">
                  <c:v>FY 2006</c:v>
                </c:pt>
                <c:pt idx="1">
                  <c:v>FY 2007</c:v>
                </c:pt>
                <c:pt idx="2">
                  <c:v>FY 2008</c:v>
                </c:pt>
                <c:pt idx="3">
                  <c:v>FY 2009</c:v>
                </c:pt>
                <c:pt idx="4">
                  <c:v>FY 2010</c:v>
                </c:pt>
                <c:pt idx="5">
                  <c:v>FY 2011</c:v>
                </c:pt>
                <c:pt idx="6">
                  <c:v>FY 2012</c:v>
                </c:pt>
                <c:pt idx="7">
                  <c:v>FY 2013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cat>
            <c:strRef>
              <c:f>Sheet1!$A$2:$A$9</c:f>
              <c:strCache>
                <c:ptCount val="8"/>
                <c:pt idx="0">
                  <c:v>FY 2006</c:v>
                </c:pt>
                <c:pt idx="1">
                  <c:v>FY 2007</c:v>
                </c:pt>
                <c:pt idx="2">
                  <c:v>FY 2008</c:v>
                </c:pt>
                <c:pt idx="3">
                  <c:v>FY 2009</c:v>
                </c:pt>
                <c:pt idx="4">
                  <c:v>FY 2010</c:v>
                </c:pt>
                <c:pt idx="5">
                  <c:v>FY 2011</c:v>
                </c:pt>
                <c:pt idx="6">
                  <c:v>FY 2012</c:v>
                </c:pt>
                <c:pt idx="7">
                  <c:v>FY 2013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</c:strCache>
            </c:strRef>
          </c:tx>
          <c:cat>
            <c:strRef>
              <c:f>Sheet1!$A$2:$A$9</c:f>
              <c:strCache>
                <c:ptCount val="8"/>
                <c:pt idx="0">
                  <c:v>FY 2006</c:v>
                </c:pt>
                <c:pt idx="1">
                  <c:v>FY 2007</c:v>
                </c:pt>
                <c:pt idx="2">
                  <c:v>FY 2008</c:v>
                </c:pt>
                <c:pt idx="3">
                  <c:v>FY 2009</c:v>
                </c:pt>
                <c:pt idx="4">
                  <c:v>FY 2010</c:v>
                </c:pt>
                <c:pt idx="5">
                  <c:v>FY 2011</c:v>
                </c:pt>
                <c:pt idx="6">
                  <c:v>FY 2012</c:v>
                </c:pt>
                <c:pt idx="7">
                  <c:v>FY 2013</c:v>
                </c:pt>
              </c:strCache>
            </c:strRef>
          </c:cat>
          <c:val>
            <c:numRef>
              <c:f>Sheet1!$E$2:$E$9</c:f>
              <c:numCache>
                <c:formatCode>General</c:formatCode>
                <c:ptCount val="8"/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</c:strCache>
            </c:strRef>
          </c:tx>
          <c:cat>
            <c:strRef>
              <c:f>Sheet1!$A$2:$A$9</c:f>
              <c:strCache>
                <c:ptCount val="8"/>
                <c:pt idx="0">
                  <c:v>FY 2006</c:v>
                </c:pt>
                <c:pt idx="1">
                  <c:v>FY 2007</c:v>
                </c:pt>
                <c:pt idx="2">
                  <c:v>FY 2008</c:v>
                </c:pt>
                <c:pt idx="3">
                  <c:v>FY 2009</c:v>
                </c:pt>
                <c:pt idx="4">
                  <c:v>FY 2010</c:v>
                </c:pt>
                <c:pt idx="5">
                  <c:v>FY 2011</c:v>
                </c:pt>
                <c:pt idx="6">
                  <c:v>FY 2012</c:v>
                </c:pt>
                <c:pt idx="7">
                  <c:v>FY 2013</c:v>
                </c:pt>
              </c:strCache>
            </c:strRef>
          </c:cat>
          <c:val>
            <c:numRef>
              <c:f>Sheet1!$F$2:$F$9</c:f>
              <c:numCache>
                <c:formatCode>General</c:formatCode>
                <c:ptCount val="8"/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</c:strCache>
            </c:strRef>
          </c:tx>
          <c:cat>
            <c:strRef>
              <c:f>Sheet1!$A$2:$A$9</c:f>
              <c:strCache>
                <c:ptCount val="8"/>
                <c:pt idx="0">
                  <c:v>FY 2006</c:v>
                </c:pt>
                <c:pt idx="1">
                  <c:v>FY 2007</c:v>
                </c:pt>
                <c:pt idx="2">
                  <c:v>FY 2008</c:v>
                </c:pt>
                <c:pt idx="3">
                  <c:v>FY 2009</c:v>
                </c:pt>
                <c:pt idx="4">
                  <c:v>FY 2010</c:v>
                </c:pt>
                <c:pt idx="5">
                  <c:v>FY 2011</c:v>
                </c:pt>
                <c:pt idx="6">
                  <c:v>FY 2012</c:v>
                </c:pt>
                <c:pt idx="7">
                  <c:v>FY 2013</c:v>
                </c:pt>
              </c:strCache>
            </c:strRef>
          </c:cat>
          <c:val>
            <c:numRef>
              <c:f>Sheet1!$G$2:$G$9</c:f>
              <c:numCache>
                <c:formatCode>General</c:formatCode>
                <c:ptCount val="8"/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</c:strCache>
            </c:strRef>
          </c:tx>
          <c:cat>
            <c:strRef>
              <c:f>Sheet1!$A$2:$A$9</c:f>
              <c:strCache>
                <c:ptCount val="8"/>
                <c:pt idx="0">
                  <c:v>FY 2006</c:v>
                </c:pt>
                <c:pt idx="1">
                  <c:v>FY 2007</c:v>
                </c:pt>
                <c:pt idx="2">
                  <c:v>FY 2008</c:v>
                </c:pt>
                <c:pt idx="3">
                  <c:v>FY 2009</c:v>
                </c:pt>
                <c:pt idx="4">
                  <c:v>FY 2010</c:v>
                </c:pt>
                <c:pt idx="5">
                  <c:v>FY 2011</c:v>
                </c:pt>
                <c:pt idx="6">
                  <c:v>FY 2012</c:v>
                </c:pt>
                <c:pt idx="7">
                  <c:v>FY 2013</c:v>
                </c:pt>
              </c:strCache>
            </c:strRef>
          </c:cat>
          <c:val>
            <c:numRef>
              <c:f>Sheet1!$H$2:$H$9</c:f>
              <c:numCache>
                <c:formatCode>General</c:formatCode>
                <c:ptCount val="8"/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</c:strCache>
            </c:strRef>
          </c:tx>
          <c:cat>
            <c:strRef>
              <c:f>Sheet1!$A$2:$A$9</c:f>
              <c:strCache>
                <c:ptCount val="8"/>
                <c:pt idx="0">
                  <c:v>FY 2006</c:v>
                </c:pt>
                <c:pt idx="1">
                  <c:v>FY 2007</c:v>
                </c:pt>
                <c:pt idx="2">
                  <c:v>FY 2008</c:v>
                </c:pt>
                <c:pt idx="3">
                  <c:v>FY 2009</c:v>
                </c:pt>
                <c:pt idx="4">
                  <c:v>FY 2010</c:v>
                </c:pt>
                <c:pt idx="5">
                  <c:v>FY 2011</c:v>
                </c:pt>
                <c:pt idx="6">
                  <c:v>FY 2012</c:v>
                </c:pt>
                <c:pt idx="7">
                  <c:v>FY 2013</c:v>
                </c:pt>
              </c:strCache>
            </c:strRef>
          </c:cat>
          <c:val>
            <c:numRef>
              <c:f>Sheet1!$I$2:$I$9</c:f>
              <c:numCache>
                <c:formatCode>General</c:formatCode>
                <c:ptCount val="8"/>
              </c:numCache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</c:strCache>
            </c:strRef>
          </c:tx>
          <c:cat>
            <c:strRef>
              <c:f>Sheet1!$A$2:$A$9</c:f>
              <c:strCache>
                <c:ptCount val="8"/>
                <c:pt idx="0">
                  <c:v>FY 2006</c:v>
                </c:pt>
                <c:pt idx="1">
                  <c:v>FY 2007</c:v>
                </c:pt>
                <c:pt idx="2">
                  <c:v>FY 2008</c:v>
                </c:pt>
                <c:pt idx="3">
                  <c:v>FY 2009</c:v>
                </c:pt>
                <c:pt idx="4">
                  <c:v>FY 2010</c:v>
                </c:pt>
                <c:pt idx="5">
                  <c:v>FY 2011</c:v>
                </c:pt>
                <c:pt idx="6">
                  <c:v>FY 2012</c:v>
                </c:pt>
                <c:pt idx="7">
                  <c:v>FY 2013</c:v>
                </c:pt>
              </c:strCache>
            </c:strRef>
          </c:cat>
          <c:val>
            <c:numRef>
              <c:f>Sheet1!$J$2:$J$9</c:f>
              <c:numCache>
                <c:formatCode>General</c:formatCode>
                <c:ptCount val="8"/>
              </c:numCache>
            </c:numRef>
          </c:val>
        </c:ser>
        <c:gapWidth val="33"/>
        <c:overlap val="100"/>
        <c:axId val="130892544"/>
        <c:axId val="130894848"/>
      </c:barChart>
      <c:catAx>
        <c:axId val="13089254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Fiscal Years</a:t>
                </a:r>
                <a:endParaRPr lang="en-US" dirty="0"/>
              </a:p>
            </c:rich>
          </c:tx>
        </c:title>
        <c:majorTickMark val="none"/>
        <c:tickLblPos val="nextTo"/>
        <c:crossAx val="130894848"/>
        <c:crosses val="autoZero"/>
        <c:auto val="1"/>
        <c:lblAlgn val="ctr"/>
        <c:lblOffset val="100"/>
      </c:catAx>
      <c:valAx>
        <c:axId val="130894848"/>
        <c:scaling>
          <c:orientation val="minMax"/>
        </c:scaling>
        <c:axPos val="l"/>
        <c:majorGridlines/>
        <c:numFmt formatCode="&quot;$&quot;###\ &quot;M&quot;" sourceLinked="1"/>
        <c:tickLblPos val="nextTo"/>
        <c:crossAx val="13089254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Total School Construction by Jurisdiction</a:t>
            </a:r>
          </a:p>
          <a:p>
            <a:pPr>
              <a:defRPr/>
            </a:pPr>
            <a:r>
              <a:rPr lang="en-US" dirty="0" smtClean="0"/>
              <a:t>FY</a:t>
            </a:r>
            <a:r>
              <a:rPr lang="en-US" baseline="0" dirty="0" smtClean="0"/>
              <a:t> 2006 – FY 2013</a:t>
            </a:r>
            <a:endParaRPr lang="en-US" dirty="0"/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School Construction</c:v>
                </c:pt>
              </c:strCache>
            </c:strRef>
          </c:tx>
          <c:dLbls>
            <c:dLbl>
              <c:idx val="1"/>
              <c:layout>
                <c:manualLayout>
                  <c:x val="-2.7779965004374484E-3"/>
                  <c:y val="-1.2962962962962963E-2"/>
                </c:manualLayout>
              </c:layout>
              <c:showVal val="1"/>
            </c:dLbl>
            <c:dLbl>
              <c:idx val="2"/>
              <c:layout>
                <c:manualLayout>
                  <c:x val="2.0833333333333343E-2"/>
                  <c:y val="-1.190434529017207E-3"/>
                </c:manualLayout>
              </c:layout>
              <c:showVal val="1"/>
            </c:dLbl>
            <c:dLbl>
              <c:idx val="3"/>
              <c:layout>
                <c:manualLayout>
                  <c:x val="1.3888888888888905E-3"/>
                  <c:y val="3.703703703703706E-3"/>
                </c:manualLayout>
              </c:layout>
              <c:showVal val="1"/>
            </c:dLbl>
            <c:dLbl>
              <c:idx val="4"/>
              <c:layout>
                <c:manualLayout>
                  <c:x val="6.9444444444444501E-3"/>
                  <c:y val="-4.2328667249927161E-3"/>
                </c:manualLayout>
              </c:layout>
              <c:showVal val="1"/>
            </c:dLbl>
            <c:dLbl>
              <c:idx val="5"/>
              <c:layout>
                <c:manualLayout>
                  <c:x val="1.38888888888889E-3"/>
                  <c:y val="-1.4581510644502788E-7"/>
                </c:manualLayout>
              </c:layout>
              <c:showVal val="1"/>
            </c:dLbl>
            <c:dLbl>
              <c:idx val="6"/>
              <c:layout>
                <c:manualLayout>
                  <c:x val="-4.0277777777777767E-2"/>
                  <c:y val="1.4814814814814815E-2"/>
                </c:manualLayout>
              </c:layout>
              <c:showVal val="1"/>
            </c:dLbl>
            <c:dLbl>
              <c:idx val="7"/>
              <c:layout>
                <c:manualLayout>
                  <c:x val="4.1666666666666683E-3"/>
                  <c:y val="-5.5555555555555558E-3"/>
                </c:manualLayout>
              </c:layout>
              <c:showVal val="1"/>
            </c:dLbl>
            <c:dLbl>
              <c:idx val="8"/>
              <c:layout>
                <c:manualLayout>
                  <c:x val="5.9722112860892504E-2"/>
                  <c:y val="2.9629629629629641E-2"/>
                </c:manualLayout>
              </c:layout>
              <c:showVal val="1"/>
            </c:dLbl>
            <c:dLbl>
              <c:idx val="9"/>
              <c:layout>
                <c:manualLayout>
                  <c:x val="-8.3333333333333367E-3"/>
                  <c:y val="5.5555555555555558E-3"/>
                </c:manualLayout>
              </c:layout>
              <c:showVal val="1"/>
            </c:dLbl>
            <c:dLbl>
              <c:idx val="10"/>
              <c:layout>
                <c:manualLayout>
                  <c:x val="9.7222222222222224E-3"/>
                  <c:y val="3.7037037037037056E-3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Anne Arundel</c:v>
                </c:pt>
                <c:pt idx="1">
                  <c:v>Baltimore</c:v>
                </c:pt>
                <c:pt idx="2">
                  <c:v>Baltimore City</c:v>
                </c:pt>
                <c:pt idx="3">
                  <c:v>Frederick</c:v>
                </c:pt>
                <c:pt idx="4">
                  <c:v>Harford</c:v>
                </c:pt>
                <c:pt idx="5">
                  <c:v>Howard</c:v>
                </c:pt>
                <c:pt idx="6">
                  <c:v>Montgomery</c:v>
                </c:pt>
                <c:pt idx="7">
                  <c:v>Prince George's</c:v>
                </c:pt>
                <c:pt idx="8">
                  <c:v>Eastern Shore</c:v>
                </c:pt>
                <c:pt idx="9">
                  <c:v>Southern MD</c:v>
                </c:pt>
                <c:pt idx="10">
                  <c:v>Western MD</c:v>
                </c:pt>
              </c:strCache>
            </c:strRef>
          </c:cat>
          <c:val>
            <c:numRef>
              <c:f>Sheet1!$B$2:$B$12</c:f>
              <c:numCache>
                <c:formatCode>"$"###\ "M"</c:formatCode>
                <c:ptCount val="11"/>
                <c:pt idx="0">
                  <c:v>209</c:v>
                </c:pt>
                <c:pt idx="1">
                  <c:v>286</c:v>
                </c:pt>
                <c:pt idx="2">
                  <c:v>286</c:v>
                </c:pt>
                <c:pt idx="3">
                  <c:v>129</c:v>
                </c:pt>
                <c:pt idx="4">
                  <c:v>111</c:v>
                </c:pt>
                <c:pt idx="5">
                  <c:v>167</c:v>
                </c:pt>
                <c:pt idx="6">
                  <c:v>311</c:v>
                </c:pt>
                <c:pt idx="7">
                  <c:v>290</c:v>
                </c:pt>
                <c:pt idx="8">
                  <c:v>285</c:v>
                </c:pt>
                <c:pt idx="9">
                  <c:v>176</c:v>
                </c:pt>
                <c:pt idx="10">
                  <c:v>185</c:v>
                </c:pt>
              </c:numCache>
            </c:numRef>
          </c:val>
        </c:ser>
        <c:gapWidth val="36"/>
        <c:axId val="131015040"/>
        <c:axId val="131016960"/>
      </c:barChart>
      <c:catAx>
        <c:axId val="13101504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Local</a:t>
                </a:r>
                <a:r>
                  <a:rPr lang="en-US" baseline="0" dirty="0" smtClean="0"/>
                  <a:t> Jurisdictions</a:t>
                </a:r>
                <a:endParaRPr lang="en-US" dirty="0"/>
              </a:p>
            </c:rich>
          </c:tx>
        </c:title>
        <c:majorTickMark val="none"/>
        <c:tickLblPos val="nextTo"/>
        <c:crossAx val="131016960"/>
        <c:crosses val="autoZero"/>
        <c:auto val="1"/>
        <c:lblAlgn val="ctr"/>
        <c:lblOffset val="100"/>
      </c:catAx>
      <c:valAx>
        <c:axId val="131016960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Dollars (In Millions)</a:t>
                </a:r>
                <a:endParaRPr lang="en-US" dirty="0"/>
              </a:p>
            </c:rich>
          </c:tx>
        </c:title>
        <c:numFmt formatCode="&quot;$&quot;###\ &quot;M&quot;" sourceLinked="1"/>
        <c:tickLblPos val="nextTo"/>
        <c:crossAx val="13101504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txPr>
              <a:bodyPr/>
              <a:lstStyle/>
              <a:p>
                <a:pPr>
                  <a:defRPr sz="2000" b="1"/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Montgomery County (Actual)</c:v>
                </c:pt>
                <c:pt idx="1">
                  <c:v>Using Eastern Shore Per Capita</c:v>
                </c:pt>
                <c:pt idx="2">
                  <c:v>Using Western Maryland Per Capita</c:v>
                </c:pt>
              </c:strCache>
            </c:strRef>
          </c:cat>
          <c:val>
            <c:numRef>
              <c:f>Sheet1!$B$2:$B$4</c:f>
              <c:numCache>
                <c:formatCode>"$"###\ "M"</c:formatCode>
                <c:ptCount val="3"/>
                <c:pt idx="0">
                  <c:v>311</c:v>
                </c:pt>
                <c:pt idx="1">
                  <c:v>626</c:v>
                </c:pt>
                <c:pt idx="2">
                  <c:v>724</c:v>
                </c:pt>
              </c:numCache>
            </c:numRef>
          </c:val>
        </c:ser>
        <c:gapWidth val="91"/>
        <c:overlap val="-5"/>
        <c:axId val="131298048"/>
        <c:axId val="131317760"/>
      </c:barChart>
      <c:catAx>
        <c:axId val="131298048"/>
        <c:scaling>
          <c:orientation val="minMax"/>
        </c:scaling>
        <c:axPos val="b"/>
        <c:tickLblPos val="nextTo"/>
        <c:crossAx val="131317760"/>
        <c:crosses val="autoZero"/>
        <c:auto val="1"/>
        <c:lblAlgn val="ctr"/>
        <c:lblOffset val="100"/>
      </c:catAx>
      <c:valAx>
        <c:axId val="131317760"/>
        <c:scaling>
          <c:orientation val="minMax"/>
        </c:scaling>
        <c:axPos val="l"/>
        <c:majorGridlines/>
        <c:numFmt formatCode="&quot;$&quot;###\ &quot;M&quot;" sourceLinked="1"/>
        <c:tickLblPos val="nextTo"/>
        <c:crossAx val="13129804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 Yay</c:v>
                </c:pt>
              </c:strCache>
            </c:strRef>
          </c:tx>
          <c:dPt>
            <c:idx val="1"/>
            <c:spPr>
              <a:solidFill>
                <a:srgbClr val="9BBB59">
                  <a:lumMod val="75000"/>
                </a:srgbClr>
              </a:solidFill>
            </c:spPr>
          </c:dPt>
          <c:dPt>
            <c:idx val="3"/>
            <c:spPr>
              <a:solidFill>
                <a:srgbClr val="9BBB59">
                  <a:lumMod val="75000"/>
                </a:srgbClr>
              </a:solidFill>
            </c:spPr>
          </c:dPt>
          <c:dPt>
            <c:idx val="4"/>
            <c:spPr>
              <a:solidFill>
                <a:srgbClr val="9BBB59">
                  <a:lumMod val="75000"/>
                </a:srgbClr>
              </a:solidFill>
            </c:spPr>
          </c:dPt>
          <c:dPt>
            <c:idx val="5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7"/>
            <c:spPr>
              <a:solidFill>
                <a:schemeClr val="accent3">
                  <a:lumMod val="75000"/>
                </a:schemeClr>
              </a:solidFill>
            </c:spPr>
          </c:dPt>
          <c:dLbls>
            <c:dLbl>
              <c:idx val="1"/>
              <c:layout>
                <c:manualLayout>
                  <c:x val="1.995169176992715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1.8526458714978648E-2"/>
                  <c:y val="-3.6178932598634602E-3"/>
                </c:manualLayout>
              </c:layout>
              <c:showVal val="1"/>
            </c:dLbl>
            <c:dLbl>
              <c:idx val="3"/>
              <c:layout>
                <c:manualLayout>
                  <c:x val="-3.9903495754093611E-2"/>
                  <c:y val="-4.7079156971541081E-2"/>
                </c:manualLayout>
              </c:layout>
              <c:showVal val="1"/>
            </c:dLbl>
            <c:dLbl>
              <c:idx val="4"/>
              <c:layout>
                <c:manualLayout>
                  <c:x val="-4.0603824822350733E-2"/>
                  <c:y val="-5.2236218006085564E-2"/>
                </c:manualLayout>
              </c:layout>
              <c:showVal val="1"/>
            </c:dLbl>
            <c:dLbl>
              <c:idx val="5"/>
              <c:layout>
                <c:manualLayout>
                  <c:x val="-1.1221423942591206E-7"/>
                  <c:y val="-7.3616367076632461E-3"/>
                </c:manualLayout>
              </c:layout>
              <c:showVal val="1"/>
            </c:dLbl>
            <c:dLbl>
              <c:idx val="6"/>
              <c:layout>
                <c:manualLayout>
                  <c:x val="8.5506128300150731E-3"/>
                  <c:y val="2.620081055511521E-3"/>
                </c:manualLayout>
              </c:layout>
              <c:showVal val="1"/>
            </c:dLbl>
            <c:dLbl>
              <c:idx val="7"/>
              <c:layout>
                <c:manualLayout>
                  <c:x val="-3.4202900177018082E-2"/>
                  <c:y val="-4.566563962259329E-2"/>
                </c:manualLayout>
              </c:layout>
              <c:showVal val="1"/>
            </c:dLbl>
            <c:dLbl>
              <c:idx val="8"/>
              <c:layout>
                <c:manualLayout>
                  <c:x val="-6.1714465257068822E-3"/>
                  <c:y val="2.0381737579585279E-3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strRef>
              <c:f>Sheet1!$A$2:$A$11</c:f>
              <c:strCache>
                <c:ptCount val="10"/>
                <c:pt idx="0">
                  <c:v>Western MD</c:v>
                </c:pt>
                <c:pt idx="1">
                  <c:v>Southern MD</c:v>
                </c:pt>
                <c:pt idx="2">
                  <c:v>Eastern Shore</c:v>
                </c:pt>
                <c:pt idx="3">
                  <c:v>Prince George's</c:v>
                </c:pt>
                <c:pt idx="4">
                  <c:v>Montgomery</c:v>
                </c:pt>
                <c:pt idx="5">
                  <c:v>Howard</c:v>
                </c:pt>
                <c:pt idx="6">
                  <c:v>Harford</c:v>
                </c:pt>
                <c:pt idx="7">
                  <c:v>Baltimore City</c:v>
                </c:pt>
                <c:pt idx="8">
                  <c:v>Baltimore</c:v>
                </c:pt>
                <c:pt idx="9">
                  <c:v>Anne Arundel</c:v>
                </c:pt>
              </c:strCache>
            </c:strRef>
          </c:cat>
          <c:val>
            <c:numRef>
              <c:f>Sheet1!$B$2:$B$11</c:f>
              <c:numCache>
                <c:formatCode>0.0%</c:formatCode>
                <c:ptCount val="10"/>
                <c:pt idx="0">
                  <c:v>0.4</c:v>
                </c:pt>
                <c:pt idx="1">
                  <c:v>0.67000000000000026</c:v>
                </c:pt>
                <c:pt idx="2">
                  <c:v>0.36400000000000016</c:v>
                </c:pt>
                <c:pt idx="3">
                  <c:v>0.995</c:v>
                </c:pt>
                <c:pt idx="4">
                  <c:v>0.98</c:v>
                </c:pt>
                <c:pt idx="5">
                  <c:v>0.69000000000000017</c:v>
                </c:pt>
                <c:pt idx="6">
                  <c:v>0.37800000000000011</c:v>
                </c:pt>
                <c:pt idx="7">
                  <c:v>1</c:v>
                </c:pt>
                <c:pt idx="8">
                  <c:v>0.42300000000000015</c:v>
                </c:pt>
                <c:pt idx="9">
                  <c:v>0.39800000000000013</c:v>
                </c:pt>
              </c:numCache>
            </c:numRef>
          </c:val>
        </c:ser>
        <c:axId val="130898560"/>
        <c:axId val="130957696"/>
      </c:barChart>
      <c:catAx>
        <c:axId val="130898560"/>
        <c:scaling>
          <c:orientation val="minMax"/>
        </c:scaling>
        <c:axPos val="l"/>
        <c:tickLblPos val="nextTo"/>
        <c:crossAx val="130957696"/>
        <c:crosses val="autoZero"/>
        <c:auto val="1"/>
        <c:lblAlgn val="ctr"/>
        <c:lblOffset val="100"/>
      </c:catAx>
      <c:valAx>
        <c:axId val="130957696"/>
        <c:scaling>
          <c:orientation val="minMax"/>
          <c:max val="1"/>
          <c:min val="0"/>
        </c:scaling>
        <c:axPos val="b"/>
        <c:majorGridlines/>
        <c:numFmt formatCode="0%" sourceLinked="0"/>
        <c:tickLblPos val="nextTo"/>
        <c:crossAx val="130898560"/>
        <c:crosses val="autoZero"/>
        <c:crossBetween val="between"/>
        <c:majorUnit val="0.1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0.15439</cdr:x>
      <cdr:y>0.51416</cdr:y>
    </cdr:from>
    <cdr:to>
      <cdr:x>0.2526</cdr:x>
      <cdr:y>0.57369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11752" y="3526108"/>
          <a:ext cx="898032" cy="4082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 smtClean="0"/>
            <a:t>544,403</a:t>
          </a:r>
          <a:endParaRPr lang="en-US" sz="1200" b="1" dirty="0"/>
        </a:p>
      </cdr:txBody>
    </cdr:sp>
  </cdr:relSizeAnchor>
  <cdr:relSizeAnchor xmlns:cdr="http://schemas.openxmlformats.org/drawingml/2006/chartDrawing">
    <cdr:from>
      <cdr:x>0.23136</cdr:x>
      <cdr:y>0.41356</cdr:y>
    </cdr:from>
    <cdr:to>
      <cdr:x>0.31469</cdr:x>
      <cdr:y>0.46912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115514" y="2836193"/>
          <a:ext cx="761969" cy="3810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 smtClean="0"/>
            <a:t>809,941</a:t>
          </a:r>
          <a:endParaRPr lang="en-US" sz="1200" b="1" dirty="0"/>
        </a:p>
      </cdr:txBody>
    </cdr:sp>
  </cdr:relSizeAnchor>
  <cdr:relSizeAnchor xmlns:cdr="http://schemas.openxmlformats.org/drawingml/2006/chartDrawing">
    <cdr:from>
      <cdr:x>0.30282</cdr:x>
      <cdr:y>0.47119</cdr:y>
    </cdr:from>
    <cdr:to>
      <cdr:x>0.40103</cdr:x>
      <cdr:y>0.54262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2768994" y="3231421"/>
          <a:ext cx="898032" cy="4898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 smtClean="0"/>
            <a:t>619,493</a:t>
          </a:r>
          <a:endParaRPr lang="en-US" sz="1200" b="1" dirty="0"/>
        </a:p>
      </cdr:txBody>
    </cdr:sp>
  </cdr:relSizeAnchor>
  <cdr:relSizeAnchor xmlns:cdr="http://schemas.openxmlformats.org/drawingml/2006/chartDrawing">
    <cdr:from>
      <cdr:x>0.6082</cdr:x>
      <cdr:y>0.21751</cdr:y>
    </cdr:from>
    <cdr:to>
      <cdr:x>0.71535</cdr:x>
      <cdr:y>0.27703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561379" y="1491689"/>
          <a:ext cx="979779" cy="4081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 smtClean="0"/>
            <a:t>989,794</a:t>
          </a:r>
          <a:endParaRPr lang="en-US" sz="1200" b="1" dirty="0"/>
        </a:p>
      </cdr:txBody>
    </cdr:sp>
  </cdr:relSizeAnchor>
  <cdr:relSizeAnchor xmlns:cdr="http://schemas.openxmlformats.org/drawingml/2006/chartDrawing">
    <cdr:from>
      <cdr:x>0.68306</cdr:x>
      <cdr:y>0.31111</cdr:y>
    </cdr:from>
    <cdr:to>
      <cdr:x>0.78128</cdr:x>
      <cdr:y>0.37063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6245857" y="2133592"/>
          <a:ext cx="898124" cy="4081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 smtClean="0"/>
            <a:t>871,233</a:t>
          </a:r>
          <a:endParaRPr lang="en-US" sz="1200" b="1" dirty="0"/>
        </a:p>
      </cdr:txBody>
    </cdr:sp>
  </cdr:relSizeAnchor>
  <cdr:relSizeAnchor xmlns:cdr="http://schemas.openxmlformats.org/drawingml/2006/chartDrawing">
    <cdr:from>
      <cdr:x>0.76145</cdr:x>
      <cdr:y>0.51243</cdr:y>
    </cdr:from>
    <cdr:to>
      <cdr:x>0.84577</cdr:x>
      <cdr:y>0.56271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6962657" y="3514264"/>
          <a:ext cx="771023" cy="3448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 smtClean="0"/>
            <a:t>450,945</a:t>
          </a:r>
          <a:endParaRPr lang="en-US" sz="1200" b="1" dirty="0"/>
        </a:p>
      </cdr:txBody>
    </cdr:sp>
  </cdr:relSizeAnchor>
  <cdr:relSizeAnchor xmlns:cdr="http://schemas.openxmlformats.org/drawingml/2006/chartDrawing">
    <cdr:from>
      <cdr:x>0.45833</cdr:x>
      <cdr:y>0.59924</cdr:y>
    </cdr:from>
    <cdr:to>
      <cdr:x>0.54167</cdr:x>
      <cdr:y>0.66591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4190970" y="4109604"/>
          <a:ext cx="762060" cy="4572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200" b="1" dirty="0" smtClean="0"/>
            <a:t>246,489</a:t>
          </a:r>
          <a:endParaRPr lang="en-US" sz="1200" b="1" dirty="0"/>
        </a:p>
      </cdr:txBody>
    </cdr:sp>
  </cdr:relSizeAnchor>
  <cdr:relSizeAnchor xmlns:cdr="http://schemas.openxmlformats.org/drawingml/2006/chartDrawing">
    <cdr:from>
      <cdr:x>0.37557</cdr:x>
      <cdr:y>0.63522</cdr:y>
    </cdr:from>
    <cdr:to>
      <cdr:x>0.4589</cdr:x>
      <cdr:y>0.70188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3434240" y="4356346"/>
          <a:ext cx="761969" cy="4571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200" b="1" dirty="0" smtClean="0"/>
            <a:t>236,745</a:t>
          </a:r>
          <a:endParaRPr lang="en-US" sz="1200" b="1" dirty="0"/>
        </a:p>
      </cdr:txBody>
    </cdr:sp>
  </cdr:relSizeAnchor>
  <cdr:relSizeAnchor xmlns:cdr="http://schemas.openxmlformats.org/drawingml/2006/chartDrawing">
    <cdr:from>
      <cdr:x>0.91667</cdr:x>
      <cdr:y>0.64011</cdr:y>
    </cdr:from>
    <cdr:to>
      <cdr:x>1</cdr:x>
      <cdr:y>0.68475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8382031" y="4389873"/>
          <a:ext cx="761969" cy="3061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200" b="1" dirty="0" smtClean="0"/>
            <a:t>252,946</a:t>
          </a:r>
          <a:endParaRPr lang="en-US" sz="1200" b="1" dirty="0"/>
        </a:p>
      </cdr:txBody>
    </cdr:sp>
  </cdr:relSizeAnchor>
  <cdr:relSizeAnchor xmlns:cdr="http://schemas.openxmlformats.org/drawingml/2006/chartDrawing">
    <cdr:from>
      <cdr:x>0.83036</cdr:x>
      <cdr:y>0.57985</cdr:y>
    </cdr:from>
    <cdr:to>
      <cdr:x>0.92203</cdr:x>
      <cdr:y>0.6354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7592848" y="3976614"/>
          <a:ext cx="838230" cy="3809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200" b="1" dirty="0" smtClean="0"/>
            <a:t>345,870</a:t>
          </a:r>
          <a:endParaRPr lang="en-US" sz="1200" b="1" dirty="0"/>
        </a:p>
      </cdr:txBody>
    </cdr:sp>
  </cdr:relSizeAnchor>
  <cdr:relSizeAnchor xmlns:cdr="http://schemas.openxmlformats.org/drawingml/2006/chartDrawing">
    <cdr:from>
      <cdr:x>0.53051</cdr:x>
      <cdr:y>0.54237</cdr:y>
    </cdr:from>
    <cdr:to>
      <cdr:x>0.61385</cdr:x>
      <cdr:y>0.60904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4850969" y="3719593"/>
          <a:ext cx="762060" cy="4572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200" b="1" dirty="0" smtClean="0"/>
            <a:t>293,142</a:t>
          </a:r>
          <a:endParaRPr lang="en-US" sz="1200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0.46521</cdr:x>
      <cdr:y>0.37106</cdr:y>
    </cdr:from>
    <cdr:to>
      <cdr:x>0.63068</cdr:x>
      <cdr:y>0.64621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152950" y="2012756"/>
          <a:ext cx="1477155" cy="14925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4000" b="1" dirty="0" err="1" smtClean="0"/>
            <a:t>2x</a:t>
          </a:r>
          <a:endParaRPr lang="en-US" sz="2000" b="1" dirty="0" smtClean="0"/>
        </a:p>
        <a:p xmlns:a="http://schemas.openxmlformats.org/drawingml/2006/main">
          <a:pPr algn="ctr"/>
          <a:r>
            <a:rPr lang="en-US" sz="2000" b="1" dirty="0" smtClean="0"/>
            <a:t>$632</a:t>
          </a:r>
        </a:p>
        <a:p xmlns:a="http://schemas.openxmlformats.org/drawingml/2006/main">
          <a:pPr algn="ctr"/>
          <a:r>
            <a:rPr lang="en-US" sz="2000" b="1" dirty="0" smtClean="0"/>
            <a:t>Per Capita</a:t>
          </a:r>
          <a:endParaRPr lang="en-US" sz="4000" b="1" dirty="0"/>
        </a:p>
      </cdr:txBody>
    </cdr:sp>
  </cdr:relSizeAnchor>
  <cdr:relSizeAnchor xmlns:cdr="http://schemas.openxmlformats.org/drawingml/2006/chartDrawing">
    <cdr:from>
      <cdr:x>0.18204</cdr:x>
      <cdr:y>0.5778</cdr:y>
    </cdr:from>
    <cdr:to>
      <cdr:x>0.33312</cdr:x>
      <cdr:y>0.72529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625108" y="3134214"/>
          <a:ext cx="1348695" cy="8000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2000" b="1" dirty="0" smtClean="0"/>
            <a:t>$314</a:t>
          </a:r>
        </a:p>
        <a:p xmlns:a="http://schemas.openxmlformats.org/drawingml/2006/main">
          <a:pPr algn="ctr"/>
          <a:r>
            <a:rPr lang="en-US" sz="2000" b="1" dirty="0" smtClean="0"/>
            <a:t>Per Capita</a:t>
          </a:r>
          <a:endParaRPr lang="en-US" sz="20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A62AF2B-49DD-4935-AD7F-CB29C384C90B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718126B-31AC-4182-B050-BAB9778B6A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338749-1219-4C68-AA51-DC464308A38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7A8FB-5209-404A-8878-1C9E3494272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Western</a:t>
            </a:r>
            <a:r>
              <a:rPr lang="en-US" baseline="0" dirty="0" smtClean="0"/>
              <a:t> Maryland (Allegany, Garrett, Washington, Carroll)</a:t>
            </a:r>
          </a:p>
          <a:p>
            <a:r>
              <a:rPr lang="en-US" baseline="0" dirty="0" smtClean="0"/>
              <a:t>Southern Maryland (Charles, St. Mary’s, Calvert)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8126B-31AC-4182-B050-BAB9778B6A9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Southern Maryland (Charles, St. Mary’s,</a:t>
            </a:r>
            <a:r>
              <a:rPr lang="en-US" baseline="0" dirty="0" smtClean="0"/>
              <a:t> Calvert)</a:t>
            </a:r>
          </a:p>
          <a:p>
            <a:r>
              <a:rPr lang="en-US" baseline="0" dirty="0" smtClean="0"/>
              <a:t>Western MD (Allegany, Garrett, Washington, Frederick, Carroll)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8126B-31AC-4182-B050-BAB9778B6A96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420F62A-8B1A-46D3-AEF2-1EAD42BED7D8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338749-1219-4C68-AA51-DC464308A38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8126B-31AC-4182-B050-BAB9778B6A9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338749-1219-4C68-AA51-DC464308A38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338749-1219-4C68-AA51-DC464308A38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*State Employee is just the</a:t>
            </a:r>
            <a:r>
              <a:rPr lang="en-US" baseline="0" dirty="0" smtClean="0"/>
              <a:t> median salary for one state employee (not household).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83C4A3-C60E-45D5-8EB5-61C2EDA7368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8126B-31AC-4182-B050-BAB9778B6A9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2900" dirty="0" smtClean="0"/>
              <a:t>In 2009, state funding was 49.9% and has risen to 52.1% in 2012</a:t>
            </a:r>
            <a:endParaRPr lang="en-US" sz="2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7A8FB-5209-404A-8878-1C9E3494272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6DEB2-8D24-4255-9A9C-D7250E5BBD6E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4C6-C43B-4CE4-BD7D-B8A52692C4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6DEB2-8D24-4255-9A9C-D7250E5BBD6E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4C6-C43B-4CE4-BD7D-B8A52692C4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6DEB2-8D24-4255-9A9C-D7250E5BBD6E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4C6-C43B-4CE4-BD7D-B8A52692C4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1CEAA4-B5EF-4247-A52F-C073636E3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6DEB2-8D24-4255-9A9C-D7250E5BBD6E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4C6-C43B-4CE4-BD7D-B8A52692C4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6DEB2-8D24-4255-9A9C-D7250E5BBD6E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4C6-C43B-4CE4-BD7D-B8A52692C4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6DEB2-8D24-4255-9A9C-D7250E5BBD6E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4C6-C43B-4CE4-BD7D-B8A52692C4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6DEB2-8D24-4255-9A9C-D7250E5BBD6E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4C6-C43B-4CE4-BD7D-B8A52692C4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6DEB2-8D24-4255-9A9C-D7250E5BBD6E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4C6-C43B-4CE4-BD7D-B8A52692C4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6DEB2-8D24-4255-9A9C-D7250E5BBD6E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4C6-C43B-4CE4-BD7D-B8A52692C4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6DEB2-8D24-4255-9A9C-D7250E5BBD6E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4C6-C43B-4CE4-BD7D-B8A52692C4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6DEB2-8D24-4255-9A9C-D7250E5BBD6E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7C4C6-C43B-4CE4-BD7D-B8A52692C4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6DEB2-8D24-4255-9A9C-D7250E5BBD6E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7C4C6-C43B-4CE4-BD7D-B8A52692C4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77153" y="1611824"/>
            <a:ext cx="5966847" cy="3626603"/>
          </a:xfrm>
        </p:spPr>
        <p:txBody>
          <a:bodyPr>
            <a:normAutofit fontScale="92500" lnSpcReduction="20000"/>
          </a:bodyPr>
          <a:lstStyle/>
          <a:p>
            <a:r>
              <a:rPr lang="en-US" sz="5200" b="1" dirty="0" smtClean="0">
                <a:solidFill>
                  <a:schemeClr val="tx1"/>
                </a:solidFill>
              </a:rPr>
              <a:t>Maryland Association of Counties</a:t>
            </a:r>
          </a:p>
          <a:p>
            <a:r>
              <a:rPr lang="en-US" sz="4800" b="1" dirty="0" smtClean="0">
                <a:solidFill>
                  <a:schemeClr val="tx1"/>
                </a:solidFill>
              </a:rPr>
              <a:t>Winter Conference</a:t>
            </a:r>
          </a:p>
          <a:p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Friday, January 4, 2013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26630" name="Picture 6" descr="http://www.mdcounties.org/images/pages/N27/MACo%20mark%20col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875" y="1621511"/>
            <a:ext cx="2891983" cy="36149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Real Property Tax Rate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23" y="990600"/>
            <a:ext cx="9095555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563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State Aid by Government Entity</a:t>
            </a:r>
            <a:br>
              <a:rPr lang="en-US" dirty="0" smtClean="0"/>
            </a:br>
            <a:r>
              <a:rPr lang="en-US" sz="3100" dirty="0" smtClean="0"/>
              <a:t>Amount and Percent of Total State Funds</a:t>
            </a:r>
            <a:br>
              <a:rPr lang="en-US" sz="3100" dirty="0" smtClean="0"/>
            </a:br>
            <a:r>
              <a:rPr lang="en-US" sz="3100" dirty="0" smtClean="0"/>
              <a:t>($ in Millions)</a:t>
            </a:r>
            <a:endParaRPr lang="en-US" sz="31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15319" y="1850108"/>
          <a:ext cx="8113363" cy="3566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494419"/>
                <a:gridCol w="2433556"/>
                <a:gridCol w="2185388"/>
              </a:tblGrid>
              <a:tr h="781634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FY 2014</a:t>
                      </a:r>
                    </a:p>
                    <a:p>
                      <a:pPr algn="ctr"/>
                      <a:r>
                        <a:rPr lang="en-US" sz="2400" dirty="0" smtClean="0"/>
                        <a:t>State Aid Amount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Percent of Total</a:t>
                      </a:r>
                      <a:endParaRPr lang="en-US" sz="2400" dirty="0"/>
                    </a:p>
                  </a:txBody>
                  <a:tcPr anchor="ctr"/>
                </a:tc>
              </a:tr>
              <a:tr h="452851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Public Schools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$6,008.1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86.7%</a:t>
                      </a:r>
                      <a:endParaRPr lang="en-US" sz="2400" dirty="0"/>
                    </a:p>
                  </a:txBody>
                  <a:tcPr/>
                </a:tc>
              </a:tr>
              <a:tr h="452851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County/Municipal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509.1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7.3%</a:t>
                      </a:r>
                      <a:endParaRPr lang="en-US" sz="2400" dirty="0"/>
                    </a:p>
                  </a:txBody>
                  <a:tcPr/>
                </a:tc>
              </a:tr>
              <a:tr h="452851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Community Colleges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302.2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4.4%</a:t>
                      </a:r>
                      <a:endParaRPr lang="en-US" sz="2400" dirty="0"/>
                    </a:p>
                  </a:txBody>
                  <a:tcPr/>
                </a:tc>
              </a:tr>
              <a:tr h="452851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Libraries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70.2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1.0%</a:t>
                      </a:r>
                      <a:endParaRPr lang="en-US" sz="2400" dirty="0"/>
                    </a:p>
                  </a:txBody>
                  <a:tcPr/>
                </a:tc>
              </a:tr>
              <a:tr h="452851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Local Health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38.2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0.6%</a:t>
                      </a:r>
                      <a:endParaRPr lang="en-US" sz="2400" dirty="0"/>
                    </a:p>
                  </a:txBody>
                  <a:tcPr/>
                </a:tc>
              </a:tr>
              <a:tr h="452851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Total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$6,927.9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100%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95946" y="5656881"/>
            <a:ext cx="8152109" cy="523220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Annual State Revenues - $15 billion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143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1">
            <a:noAutofit/>
          </a:bodyPr>
          <a:lstStyle/>
          <a:p>
            <a:r>
              <a:rPr lang="en-US" sz="3800" dirty="0" smtClean="0">
                <a:solidFill>
                  <a:schemeClr val="accent1"/>
                </a:solidFill>
              </a:rPr>
              <a:t>The State provides 52.1% of all K-12 Education operating funds</a:t>
            </a:r>
            <a:endParaRPr lang="en-US" sz="3800" dirty="0">
              <a:solidFill>
                <a:schemeClr val="accent1"/>
              </a:solidFill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371600"/>
            <a:ext cx="8915400" cy="4923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The State pays on average 64% of eligible school construction costs</a:t>
            </a:r>
            <a:endParaRPr lang="en-US" dirty="0">
              <a:solidFill>
                <a:schemeClr val="accent1"/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295400"/>
            <a:ext cx="8458200" cy="5112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r>
              <a:rPr lang="en-US" sz="2800" dirty="0" smtClean="0"/>
              <a:t>Statewide School Construction Investment</a:t>
            </a:r>
            <a:br>
              <a:rPr lang="en-US" sz="2800" dirty="0" smtClean="0"/>
            </a:br>
            <a:r>
              <a:rPr lang="en-US" sz="2800" dirty="0" smtClean="0"/>
              <a:t>FY 2006 – FY 2013</a:t>
            </a:r>
            <a:endParaRPr lang="en-US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0" y="914400"/>
          <a:ext cx="91440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726264" y="557937"/>
            <a:ext cx="2076773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TOTAL = $2.4 Billion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16976" y="1131377"/>
          <a:ext cx="8927024" cy="54244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1"/>
          <p:cNvSpPr txBox="1">
            <a:spLocks noGrp="1"/>
          </p:cNvSpPr>
          <p:nvPr>
            <p:ph type="title"/>
          </p:nvPr>
        </p:nvSpPr>
        <p:spPr>
          <a:xfrm>
            <a:off x="457200" y="352129"/>
            <a:ext cx="8229600" cy="1143000"/>
          </a:xfrm>
          <a:prstGeom prst="rect">
            <a:avLst/>
          </a:prstGeom>
        </p:spPr>
        <p:txBody>
          <a:bodyPr wrap="square" rtlCol="0">
            <a:normAutofit fontScale="900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 sz="216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3100" dirty="0" smtClean="0"/>
              <a:t>State School Construction Expenditures for Montgomery County</a:t>
            </a:r>
            <a:br>
              <a:rPr lang="en-US" sz="3100" dirty="0" smtClean="0"/>
            </a:br>
            <a:r>
              <a:rPr lang="en-US" sz="2200" dirty="0" smtClean="0"/>
              <a:t>Per Capita Comparison (</a:t>
            </a:r>
            <a:r>
              <a:rPr lang="en-US" sz="2200" dirty="0" err="1" smtClean="0"/>
              <a:t>FY06</a:t>
            </a:r>
            <a:r>
              <a:rPr lang="en-US" sz="2200" dirty="0" smtClean="0"/>
              <a:t> – </a:t>
            </a:r>
            <a:r>
              <a:rPr lang="en-US" sz="2200" dirty="0" err="1" smtClean="0"/>
              <a:t>FY13</a:t>
            </a:r>
            <a:r>
              <a:rPr lang="en-US" sz="2200" dirty="0" smtClean="0"/>
              <a:t>)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b="1" dirty="0"/>
          </a:p>
        </p:txBody>
      </p:sp>
      <p:sp>
        <p:nvSpPr>
          <p:cNvPr id="6" name="TextBox 1"/>
          <p:cNvSpPr txBox="1"/>
          <p:nvPr/>
        </p:nvSpPr>
        <p:spPr>
          <a:xfrm>
            <a:off x="7043982" y="2615339"/>
            <a:ext cx="1294107" cy="161569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b="1" dirty="0" err="1" smtClean="0"/>
              <a:t>2.3x</a:t>
            </a:r>
            <a:endParaRPr lang="en-US" sz="2000" b="1" dirty="0" smtClean="0"/>
          </a:p>
          <a:p>
            <a:pPr algn="ctr"/>
            <a:r>
              <a:rPr lang="en-US" sz="2000" b="1" dirty="0" smtClean="0"/>
              <a:t>$731</a:t>
            </a:r>
          </a:p>
          <a:p>
            <a:pPr algn="ctr"/>
            <a:r>
              <a:rPr lang="en-US" sz="2000" b="1" dirty="0" smtClean="0"/>
              <a:t>Per Capita</a:t>
            </a:r>
          </a:p>
          <a:p>
            <a:pPr algn="ctr"/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Delegates Voting </a:t>
            </a:r>
            <a:r>
              <a:rPr lang="en-US" sz="3600" b="1" u="sng" dirty="0" smtClean="0"/>
              <a:t>for</a:t>
            </a:r>
            <a:r>
              <a:rPr lang="en-US" sz="3600" dirty="0" smtClean="0"/>
              <a:t> Revenue and Budget Bills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(Including operating and capital budgets FY 2010 – FY 2013)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16238" y="1441342"/>
          <a:ext cx="8911525" cy="5005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544050" cy="697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15900" y="0"/>
            <a:ext cx="93599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Population Change for Maryland’s Jurisdictions,</a:t>
            </a:r>
            <a:b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2000 to 2010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Chart Placeholder 3"/>
          <p:cNvGraphicFramePr>
            <a:graphicFrameLocks noGrp="1"/>
          </p:cNvGraphicFramePr>
          <p:nvPr>
            <p:ph type="chart" idx="1"/>
          </p:nvPr>
        </p:nvGraphicFramePr>
        <p:xfrm>
          <a:off x="457200" y="990600"/>
          <a:ext cx="83058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6323" name="Rectangle 5"/>
          <p:cNvSpPr>
            <a:spLocks noChangeArrowheads="1"/>
          </p:cNvSpPr>
          <p:nvPr/>
        </p:nvSpPr>
        <p:spPr bwMode="auto">
          <a:xfrm>
            <a:off x="457200" y="6457950"/>
            <a:ext cx="7696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/>
              <a:t>Source: U.S. Census Bureau, Census 2000 and 2010 PL94-171 release</a:t>
            </a:r>
          </a:p>
          <a:p>
            <a:r>
              <a:rPr lang="en-US" sz="1000"/>
              <a:t>Prepared by the Maryland Department of Planning, February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457200"/>
          <a:ext cx="8610600" cy="601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2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363075" cy="704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372600" cy="703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152400"/>
            <a:ext cx="8613648" cy="987552"/>
          </a:xfrm>
        </p:spPr>
        <p:txBody>
          <a:bodyPr>
            <a:normAutofit fontScale="90000"/>
          </a:bodyPr>
          <a:lstStyle/>
          <a:p>
            <a:r>
              <a:rPr lang="en-US" sz="3800" dirty="0" smtClean="0"/>
              <a:t>Median Household Income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/>
              <a:t>Calendar Years (2008 – 2010)</a:t>
            </a:r>
            <a:endParaRPr lang="en-US" sz="31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B14E1-EAC6-4949-B52E-C80E961F9708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" y="1143903"/>
            <a:ext cx="8305800" cy="5561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376" y="228600"/>
            <a:ext cx="8461248" cy="762000"/>
          </a:xfrm>
        </p:spPr>
        <p:txBody>
          <a:bodyPr>
            <a:normAutofit/>
          </a:bodyPr>
          <a:lstStyle/>
          <a:p>
            <a:r>
              <a:rPr lang="en-US" sz="4300" dirty="0" smtClean="0">
                <a:solidFill>
                  <a:schemeClr val="bg2">
                    <a:lumMod val="25000"/>
                  </a:schemeClr>
                </a:solidFill>
              </a:rPr>
              <a:t>2013 Local Tax Rate</a:t>
            </a:r>
            <a:endParaRPr lang="en-US" sz="43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99" y="1208867"/>
            <a:ext cx="9028003" cy="5107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3876</TotalTime>
  <Words>287</Words>
  <Application>Microsoft Office PowerPoint</Application>
  <PresentationFormat>On-screen Show (4:3)</PresentationFormat>
  <Paragraphs>84</Paragraphs>
  <Slides>17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Slide 2</vt:lpstr>
      <vt:lpstr>Slide 3</vt:lpstr>
      <vt:lpstr>Population Change for Maryland’s Jurisdictions, 2000 to 2010</vt:lpstr>
      <vt:lpstr>Slide 5</vt:lpstr>
      <vt:lpstr>Slide 6</vt:lpstr>
      <vt:lpstr>Slide 7</vt:lpstr>
      <vt:lpstr>Median Household Income Calendar Years (2008 – 2010)</vt:lpstr>
      <vt:lpstr>2013 Local Tax Rate</vt:lpstr>
      <vt:lpstr>Real Property Tax Rate</vt:lpstr>
      <vt:lpstr>State Aid by Government Entity Amount and Percent of Total State Funds ($ in Millions)</vt:lpstr>
      <vt:lpstr>The State provides 52.1% of all K-12 Education operating funds</vt:lpstr>
      <vt:lpstr>The State pays on average 64% of eligible school construction costs</vt:lpstr>
      <vt:lpstr>Statewide School Construction Investment FY 2006 – FY 2013</vt:lpstr>
      <vt:lpstr>Slide 15</vt:lpstr>
      <vt:lpstr>State School Construction Expenditures for Montgomery County Per Capita Comparison (FY06 – FY13) </vt:lpstr>
      <vt:lpstr>Delegates Voting for Revenue and Budget Bills (Including operating and capital budgets FY 2010 – FY 2013)</vt:lpstr>
    </vt:vector>
  </TitlesOfParts>
  <Company>MGA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Jackie Lichter Vincent</dc:creator>
  <cp:lastModifiedBy>amansfield</cp:lastModifiedBy>
  <cp:revision>143</cp:revision>
  <dcterms:created xsi:type="dcterms:W3CDTF">2012-12-11T18:30:52Z</dcterms:created>
  <dcterms:modified xsi:type="dcterms:W3CDTF">2013-01-15T23:17:01Z</dcterms:modified>
</cp:coreProperties>
</file>