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75" r:id="rId6"/>
    <p:sldId id="276" r:id="rId7"/>
    <p:sldId id="263" r:id="rId8"/>
    <p:sldId id="265" r:id="rId9"/>
    <p:sldId id="277" r:id="rId10"/>
    <p:sldId id="274" r:id="rId11"/>
    <p:sldId id="268" r:id="rId12"/>
    <p:sldId id="269" r:id="rId13"/>
    <p:sldId id="256" r:id="rId14"/>
    <p:sldId id="261" r:id="rId15"/>
    <p:sldId id="270" r:id="rId16"/>
    <p:sldId id="27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owner\Documents\Nutrient%20Trading\TMDL%20for%20Nutrient%20Trading%20Workshop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owner\Documents\Nutrient%20Trading\TMDL%20for%20Nutrient%20Trading%20Workshop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owner\Documents\Nutrient%20Trading\TMDL%20for%20Nutrient%20Trading%20Workshop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n-US" sz="3200" baseline="0" dirty="0"/>
              <a:t>Kent County </a:t>
            </a:r>
            <a:r>
              <a:rPr lang="en-US" sz="3200" baseline="0" dirty="0" smtClean="0"/>
              <a:t>Nitrogen TMDL </a:t>
            </a:r>
            <a:endParaRPr lang="en-US" sz="3200" baseline="0" dirty="0"/>
          </a:p>
          <a:p>
            <a:pPr>
              <a:defRPr sz="3200"/>
            </a:pPr>
            <a:r>
              <a:rPr lang="en-US" sz="3200" baseline="0" dirty="0"/>
              <a:t>Cost By Sector</a:t>
            </a:r>
          </a:p>
        </c:rich>
      </c:tx>
      <c:layout>
        <c:manualLayout>
          <c:xMode val="edge"/>
          <c:yMode val="edge"/>
          <c:x val="0.24386811023622049"/>
          <c:y val="2.777777777777779E-2"/>
        </c:manualLayout>
      </c:layout>
    </c:title>
    <c:plotArea>
      <c:layout/>
      <c:pieChart>
        <c:varyColors val="1"/>
        <c:ser>
          <c:idx val="0"/>
          <c:order val="0"/>
          <c:explosion val="38"/>
          <c:dPt>
            <c:idx val="0"/>
            <c:explosion val="33"/>
          </c:dPt>
          <c:dPt>
            <c:idx val="1"/>
            <c:explosion val="46"/>
            <c:spPr>
              <a:solidFill>
                <a:srgbClr val="FF0000"/>
              </a:solidFill>
            </c:spPr>
          </c:dPt>
          <c:dPt>
            <c:idx val="2"/>
            <c:explosion val="11"/>
          </c:dPt>
          <c:dPt>
            <c:idx val="4"/>
            <c:explosion val="22"/>
          </c:dPt>
          <c:dLbls>
            <c:dLbl>
              <c:idx val="0"/>
              <c:layout>
                <c:manualLayout>
                  <c:x val="8.9967191601049885E-3"/>
                  <c:y val="3.722222222222222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 dirty="0"/>
                      <a:t>Ag
13%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2.4807086614173239E-2"/>
                  <c:y val="1.790135608048994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 dirty="0"/>
                      <a:t>Urban Stormwater
78%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6.6400918635170624E-3"/>
                  <c:y val="-5.987095363079616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 dirty="0"/>
                      <a:t>Septic
6%</a:t>
                    </a:r>
                  </a:p>
                </c:rich>
              </c:tx>
              <c:showCatName val="1"/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1.6824901865142967E-2"/>
                  <c:y val="-6.4081052368453956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 dirty="0"/>
                      <a:t>Wastewater
3%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Sheet1!$A$5:$A$9</c:f>
              <c:strCache>
                <c:ptCount val="5"/>
                <c:pt idx="0">
                  <c:v>Ag</c:v>
                </c:pt>
                <c:pt idx="1">
                  <c:v>Urban Stormwater</c:v>
                </c:pt>
                <c:pt idx="2">
                  <c:v>Septic</c:v>
                </c:pt>
                <c:pt idx="3">
                  <c:v>Forest</c:v>
                </c:pt>
                <c:pt idx="4">
                  <c:v>Wastewater</c:v>
                </c:pt>
              </c:strCache>
            </c:strRef>
          </c:cat>
          <c:val>
            <c:numRef>
              <c:f>Sheet1!$H$5:$H$9</c:f>
              <c:numCache>
                <c:formatCode>"$"#,##0_);[Red]\("$"#,##0\)</c:formatCode>
                <c:ptCount val="5"/>
                <c:pt idx="0">
                  <c:v>2428685</c:v>
                </c:pt>
                <c:pt idx="1">
                  <c:v>14979000</c:v>
                </c:pt>
                <c:pt idx="2">
                  <c:v>1063760</c:v>
                </c:pt>
                <c:pt idx="3">
                  <c:v>0</c:v>
                </c:pt>
                <c:pt idx="4">
                  <c:v>664850</c:v>
                </c:pt>
              </c:numCache>
            </c:numRef>
          </c:val>
        </c:ser>
        <c:dLbls/>
        <c:firstSliceAng val="90"/>
      </c:pieChart>
    </c:plotArea>
    <c:plotVisOnly val="1"/>
    <c:dispBlanksAs val="zero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432290252511539"/>
          <c:y val="2.409095496889745E-2"/>
          <c:w val="0.86544121639967453"/>
          <c:h val="0.62686905979934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Pt>
            <c:idx val="5"/>
            <c:spPr>
              <a:noFill/>
            </c:spPr>
          </c:dPt>
          <c:dPt>
            <c:idx val="6"/>
            <c:spPr>
              <a:noFill/>
            </c:spPr>
          </c:dPt>
          <c:dPt>
            <c:idx val="7"/>
            <c:spPr>
              <a:noFill/>
            </c:spPr>
          </c:dPt>
          <c:dPt>
            <c:idx val="8"/>
            <c:spPr>
              <a:noFill/>
              <a:ln>
                <a:noFill/>
              </a:ln>
            </c:spPr>
          </c:dPt>
          <c:dPt>
            <c:idx val="9"/>
            <c:spPr>
              <a:solidFill>
                <a:srgbClr val="FF0000"/>
              </a:solidFill>
            </c:spPr>
          </c:dPt>
          <c:cat>
            <c:strRef>
              <c:f>Sheet1!$A$34:$A$43</c:f>
              <c:strCache>
                <c:ptCount val="10"/>
                <c:pt idx="0">
                  <c:v>Constructed Wetlands</c:v>
                </c:pt>
                <c:pt idx="1">
                  <c:v>Forest Buffers</c:v>
                </c:pt>
                <c:pt idx="2">
                  <c:v>Grassed Buffers</c:v>
                </c:pt>
                <c:pt idx="3">
                  <c:v>Conservation Tillage</c:v>
                </c:pt>
                <c:pt idx="4">
                  <c:v>Cover Crops</c:v>
                </c:pt>
                <c:pt idx="5">
                  <c:v>Oyster Planting</c:v>
                </c:pt>
                <c:pt idx="6">
                  <c:v>WWTP Upgrades</c:v>
                </c:pt>
                <c:pt idx="7">
                  <c:v>Septic Upgrades</c:v>
                </c:pt>
                <c:pt idx="8">
                  <c:v>Urban Stormwater (New)</c:v>
                </c:pt>
                <c:pt idx="9">
                  <c:v>Urban Stormwater (Retrofit)</c:v>
                </c:pt>
              </c:strCache>
            </c:strRef>
          </c:cat>
          <c:val>
            <c:numRef>
              <c:f>Sheet1!$B$34:$B$43</c:f>
              <c:numCache>
                <c:formatCode>"$"#,##0.00</c:formatCode>
                <c:ptCount val="10"/>
                <c:pt idx="0">
                  <c:v>1.5</c:v>
                </c:pt>
                <c:pt idx="1">
                  <c:v>3.1</c:v>
                </c:pt>
                <c:pt idx="2">
                  <c:v>3.2</c:v>
                </c:pt>
                <c:pt idx="3">
                  <c:v>3.2</c:v>
                </c:pt>
                <c:pt idx="4">
                  <c:v>4.7</c:v>
                </c:pt>
                <c:pt idx="5">
                  <c:v>7</c:v>
                </c:pt>
                <c:pt idx="6">
                  <c:v>47.4</c:v>
                </c:pt>
                <c:pt idx="7">
                  <c:v>80</c:v>
                </c:pt>
                <c:pt idx="8">
                  <c:v>92.4</c:v>
                </c:pt>
                <c:pt idx="9">
                  <c:v>150</c:v>
                </c:pt>
              </c:numCache>
            </c:numRef>
          </c:val>
        </c:ser>
        <c:dLbls/>
        <c:axId val="78522240"/>
        <c:axId val="78523776"/>
      </c:barChart>
      <c:catAx>
        <c:axId val="78522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 baseline="0"/>
            </a:pPr>
            <a:endParaRPr lang="en-US"/>
          </a:p>
        </c:txPr>
        <c:crossAx val="78523776"/>
        <c:crosses val="autoZero"/>
        <c:auto val="1"/>
        <c:lblAlgn val="ctr"/>
        <c:lblOffset val="100"/>
      </c:catAx>
      <c:valAx>
        <c:axId val="78523776"/>
        <c:scaling>
          <c:orientation val="minMax"/>
        </c:scaling>
        <c:delete val="1"/>
        <c:axPos val="l"/>
        <c:majorGridlines/>
        <c:numFmt formatCode="&quot;$&quot;#,##0.00" sourceLinked="1"/>
        <c:tickLblPos val="none"/>
        <c:crossAx val="7852224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432290252511539"/>
          <c:y val="2.409095496889745E-2"/>
          <c:w val="0.86544121639967453"/>
          <c:h val="0.626869059799341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Pt>
            <c:idx val="5"/>
            <c:spPr>
              <a:noFill/>
            </c:spPr>
          </c:dPt>
          <c:dPt>
            <c:idx val="6"/>
            <c:spPr>
              <a:noFill/>
            </c:spPr>
          </c:dPt>
          <c:dPt>
            <c:idx val="7"/>
            <c:spPr>
              <a:noFill/>
            </c:spPr>
          </c:dPt>
          <c:dPt>
            <c:idx val="8"/>
            <c:spPr>
              <a:noFill/>
              <a:ln>
                <a:noFill/>
              </a:ln>
            </c:spPr>
          </c:dPt>
          <c:dPt>
            <c:idx val="9"/>
            <c:spPr>
              <a:solidFill>
                <a:srgbClr val="FF0000"/>
              </a:solidFill>
            </c:spPr>
          </c:dPt>
          <c:cat>
            <c:strRef>
              <c:f>Sheet1!$A$34:$A$43</c:f>
              <c:strCache>
                <c:ptCount val="10"/>
                <c:pt idx="0">
                  <c:v>Constructed Wetlands</c:v>
                </c:pt>
                <c:pt idx="1">
                  <c:v>Forest Buffers</c:v>
                </c:pt>
                <c:pt idx="2">
                  <c:v>Grassed Buffers</c:v>
                </c:pt>
                <c:pt idx="3">
                  <c:v>Conservation Tillage</c:v>
                </c:pt>
                <c:pt idx="4">
                  <c:v>Cover Crops</c:v>
                </c:pt>
                <c:pt idx="5">
                  <c:v>Oyster Planting</c:v>
                </c:pt>
                <c:pt idx="6">
                  <c:v>WWTP Upgrades</c:v>
                </c:pt>
                <c:pt idx="7">
                  <c:v>Septic Upgrades</c:v>
                </c:pt>
                <c:pt idx="8">
                  <c:v>Urban Stormwater (New)</c:v>
                </c:pt>
                <c:pt idx="9">
                  <c:v>Urban Stormwater (Retrofit)</c:v>
                </c:pt>
              </c:strCache>
            </c:strRef>
          </c:cat>
          <c:val>
            <c:numRef>
              <c:f>Sheet1!$B$34:$B$43</c:f>
              <c:numCache>
                <c:formatCode>"$"#,##0.00</c:formatCode>
                <c:ptCount val="10"/>
                <c:pt idx="0">
                  <c:v>1.5</c:v>
                </c:pt>
                <c:pt idx="1">
                  <c:v>3.1</c:v>
                </c:pt>
                <c:pt idx="2">
                  <c:v>3.2</c:v>
                </c:pt>
                <c:pt idx="3">
                  <c:v>3.2</c:v>
                </c:pt>
                <c:pt idx="4">
                  <c:v>4.7</c:v>
                </c:pt>
                <c:pt idx="5">
                  <c:v>7</c:v>
                </c:pt>
                <c:pt idx="6">
                  <c:v>47.4</c:v>
                </c:pt>
                <c:pt idx="7">
                  <c:v>80</c:v>
                </c:pt>
                <c:pt idx="8">
                  <c:v>92.4</c:v>
                </c:pt>
                <c:pt idx="9">
                  <c:v>150</c:v>
                </c:pt>
              </c:numCache>
            </c:numRef>
          </c:val>
        </c:ser>
        <c:dLbls/>
        <c:axId val="61693312"/>
        <c:axId val="61723776"/>
      </c:barChart>
      <c:catAx>
        <c:axId val="61693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 baseline="0"/>
            </a:pPr>
            <a:endParaRPr lang="en-US"/>
          </a:p>
        </c:txPr>
        <c:crossAx val="61723776"/>
        <c:crosses val="autoZero"/>
        <c:auto val="1"/>
        <c:lblAlgn val="ctr"/>
        <c:lblOffset val="100"/>
      </c:catAx>
      <c:valAx>
        <c:axId val="61723776"/>
        <c:scaling>
          <c:orientation val="minMax"/>
        </c:scaling>
        <c:delete val="1"/>
        <c:axPos val="l"/>
        <c:majorGridlines/>
        <c:numFmt formatCode="&quot;$&quot;#,##0.00" sourceLinked="1"/>
        <c:tickLblPos val="none"/>
        <c:crossAx val="6169331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0.60313</cdr:x>
      <cdr:y>0.22569</cdr:y>
    </cdr:from>
    <cdr:to>
      <cdr:x>0.80313</cdr:x>
      <cdr:y>0.55903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7488" y="619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0.58407</cdr:x>
      <cdr:y>0.30979</cdr:y>
    </cdr:from>
    <cdr:to>
      <cdr:x>0.81416</cdr:x>
      <cdr:y>0.38811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9200" y="2109788"/>
          <a:ext cx="1981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-1500000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$40 to $80/lb.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0.38053</cdr:x>
      <cdr:y>0.15315</cdr:y>
    </cdr:from>
    <cdr:to>
      <cdr:x>0.64602</cdr:x>
      <cdr:y>0.28741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76600" y="1042988"/>
          <a:ext cx="2286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0.68966</cdr:x>
      <cdr:y>0.07175</cdr:y>
    </cdr:from>
    <cdr:to>
      <cdr:x>0.964</cdr:x>
      <cdr:y>0.13888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96000" y="477708"/>
          <a:ext cx="2424946" cy="44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-1740000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$92 to $500 + /lb</a:t>
          </a:r>
          <a:r>
            <a:rPr lang="en-US" dirty="0" smtClean="0"/>
            <a:t>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0.67114</cdr:x>
      <cdr:y>0.0512</cdr:y>
    </cdr:from>
    <cdr:to>
      <cdr:x>0.99074</cdr:x>
      <cdr:y>0.18547</cdr:y>
    </cdr:to>
    <cdr:sp macro="" textlink="">
      <cdr:nvSpPr>
        <cdr:cNvPr id="6" name="Oval 5"/>
        <cdr:cNvSpPr/>
      </cdr:nvSpPr>
      <cdr:spPr>
        <a:xfrm xmlns:a="http://schemas.openxmlformats.org/drawingml/2006/main" rot="20289815">
          <a:off x="5932341" y="340888"/>
          <a:ext cx="2825008" cy="893967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0.93966</cdr:x>
      <cdr:y>0</cdr:y>
    </cdr:from>
    <cdr:to>
      <cdr:x>0.97414</cdr:x>
      <cdr:y>0.08011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8305843" y="0"/>
          <a:ext cx="304775" cy="53337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0.85345</cdr:x>
      <cdr:y>0.52647</cdr:y>
    </cdr:from>
    <cdr:to>
      <cdr:x>0.88793</cdr:x>
      <cdr:y>0.65165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543800" y="3505200"/>
          <a:ext cx="304800" cy="833438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0.76724</cdr:x>
      <cdr:y>0.55872</cdr:y>
    </cdr:from>
    <cdr:to>
      <cdr:x>0.80172</cdr:x>
      <cdr:y>0.65374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6781800" y="3719972"/>
          <a:ext cx="304800" cy="63261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0.67556</cdr:x>
      <cdr:y>0.59514</cdr:y>
    </cdr:from>
    <cdr:to>
      <cdr:x>0.71552</cdr:x>
      <cdr:y>0.65236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5971381" y="3962400"/>
          <a:ext cx="353219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0.59347</cdr:x>
      <cdr:y>0.63405</cdr:y>
    </cdr:from>
    <cdr:to>
      <cdr:x>0.62795</cdr:x>
      <cdr:y>0.65169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5245768" y="4221480"/>
          <a:ext cx="304800" cy="117475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0.58407</cdr:x>
      <cdr:y>0.30979</cdr:y>
    </cdr:from>
    <cdr:to>
      <cdr:x>0.81416</cdr:x>
      <cdr:y>0.38811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29200" y="2109788"/>
          <a:ext cx="1981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-1500000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$40 to $80/lb.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0.38053</cdr:x>
      <cdr:y>0.15315</cdr:y>
    </cdr:from>
    <cdr:to>
      <cdr:x>0.64602</cdr:x>
      <cdr:y>0.28741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76600" y="1042988"/>
          <a:ext cx="2286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0.68966</cdr:x>
      <cdr:y>0.07175</cdr:y>
    </cdr:from>
    <cdr:to>
      <cdr:x>0.964</cdr:x>
      <cdr:y>0.13888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96000" y="477708"/>
          <a:ext cx="2424946" cy="446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-1740000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$92 to $500 + /lb</a:t>
          </a:r>
          <a:r>
            <a:rPr lang="en-US" dirty="0" smtClean="0"/>
            <a:t>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0.67114</cdr:x>
      <cdr:y>0.0512</cdr:y>
    </cdr:from>
    <cdr:to>
      <cdr:x>0.99074</cdr:x>
      <cdr:y>0.18547</cdr:y>
    </cdr:to>
    <cdr:sp macro="" textlink="">
      <cdr:nvSpPr>
        <cdr:cNvPr id="6" name="Oval 5"/>
        <cdr:cNvSpPr/>
      </cdr:nvSpPr>
      <cdr:spPr>
        <a:xfrm xmlns:a="http://schemas.openxmlformats.org/drawingml/2006/main" rot="20289815">
          <a:off x="5932341" y="340888"/>
          <a:ext cx="2825008" cy="893967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0.93966</cdr:x>
      <cdr:y>0</cdr:y>
    </cdr:from>
    <cdr:to>
      <cdr:x>0.97414</cdr:x>
      <cdr:y>0.08011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8305843" y="0"/>
          <a:ext cx="304775" cy="53337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0.85345</cdr:x>
      <cdr:y>0.52647</cdr:y>
    </cdr:from>
    <cdr:to>
      <cdr:x>0.88793</cdr:x>
      <cdr:y>0.65165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7543800" y="3505200"/>
          <a:ext cx="304800" cy="833438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0.76724</cdr:x>
      <cdr:y>0.55872</cdr:y>
    </cdr:from>
    <cdr:to>
      <cdr:x>0.80172</cdr:x>
      <cdr:y>0.65374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6781800" y="3719972"/>
          <a:ext cx="304800" cy="63261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0.67556</cdr:x>
      <cdr:y>0.59514</cdr:y>
    </cdr:from>
    <cdr:to>
      <cdr:x>0.71552</cdr:x>
      <cdr:y>0.65236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5971381" y="3962400"/>
          <a:ext cx="353219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0.59347</cdr:x>
      <cdr:y>0.63405</cdr:y>
    </cdr:from>
    <cdr:to>
      <cdr:x>0.62795</cdr:x>
      <cdr:y>0.65169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5245768" y="4221480"/>
          <a:ext cx="304800" cy="117475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5CF4-CBE3-4D5D-A8B6-2189C189D761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D1A3-BCAA-4BCE-9133-5A975D243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1B93-AC63-4AF9-BCB3-0CCF74D8C994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ADF8-390C-4817-BFA4-46E8248D5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E8B0-9980-4C07-A8F0-ECD8137079BA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A887-0215-44F1-ABAF-B0600E606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E89E-A57E-4CB0-AA1E-2EC3F744AD19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826A-D4AC-4AC9-8A2B-035683B9E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FE95-1C10-43E9-972D-4EADD9334716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E7E8-24BC-47D3-8185-1235A76F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841A-7F3F-457C-8FF8-A61298931103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27A9-849E-4591-B0A3-FEE5D9B71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F555-B7DD-4800-8D60-8A48C64063B1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9F15-BA73-4B0C-927B-4F297E2F7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3B8E-EFB6-42E3-9262-3EF2B9540A24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029A-5E33-4D83-BB2C-01A58716D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E423-8D42-4126-8988-D11CD9327328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D82E-AD5F-46CA-B987-01162CE30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515D-A750-4FA3-8E1C-31D81129D925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8E2B-9F95-4974-AB09-8C1F8865B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C5748-1BEA-4D3B-A370-C83FB8AE7175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6200-49F6-4146-A692-664532602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D1A3B-EC23-4ADF-B234-DC478BE74415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A09F78-F56B-42C9-956A-591E5FD56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hesterRiverkeeper@ChesterRiverAssociation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762000" y="3200400"/>
            <a:ext cx="4572000" cy="1920875"/>
          </a:xfrm>
          <a:prstGeom prst="line">
            <a:avLst/>
          </a:prstGeom>
          <a:ln w="635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6"/>
          <p:cNvSpPr txBox="1">
            <a:spLocks noChangeArrowheads="1"/>
          </p:cNvSpPr>
          <p:nvPr/>
        </p:nvSpPr>
        <p:spPr bwMode="auto">
          <a:xfrm rot="-1326002">
            <a:off x="660400" y="4197350"/>
            <a:ext cx="1616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Growing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 rot="-1308932">
            <a:off x="3257550" y="3065463"/>
            <a:ext cx="1747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Growing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63799">
            <a:off x="179388" y="2644775"/>
            <a:ext cx="21653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06538">
            <a:off x="2562225" y="1660525"/>
            <a:ext cx="21780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70539">
            <a:off x="5884069" y="2380456"/>
            <a:ext cx="24272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TextBox 8"/>
          <p:cNvSpPr txBox="1">
            <a:spLocks noChangeArrowheads="1"/>
          </p:cNvSpPr>
          <p:nvPr/>
        </p:nvSpPr>
        <p:spPr bwMode="auto">
          <a:xfrm rot="4253781">
            <a:off x="5783263" y="3925888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Gone</a:t>
            </a:r>
            <a:r>
              <a:rPr lang="en-US" sz="2800" b="1"/>
              <a:t>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0" y="3200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313363" y="3059113"/>
            <a:ext cx="1096962" cy="2408237"/>
          </a:xfrm>
          <a:custGeom>
            <a:avLst/>
            <a:gdLst>
              <a:gd name="connsiteX0" fmla="*/ 0 w 1097280"/>
              <a:gd name="connsiteY0" fmla="*/ 155242 h 2407553"/>
              <a:gd name="connsiteX1" fmla="*/ 182880 w 1097280"/>
              <a:gd name="connsiteY1" fmla="*/ 97490 h 2407553"/>
              <a:gd name="connsiteX2" fmla="*/ 904775 w 1097280"/>
              <a:gd name="connsiteY2" fmla="*/ 1291023 h 2407553"/>
              <a:gd name="connsiteX3" fmla="*/ 1097280 w 1097280"/>
              <a:gd name="connsiteY3" fmla="*/ 2407553 h 240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2407553">
                <a:moveTo>
                  <a:pt x="0" y="155242"/>
                </a:moveTo>
                <a:cubicBezTo>
                  <a:pt x="16042" y="31717"/>
                  <a:pt x="32084" y="-91807"/>
                  <a:pt x="182880" y="97490"/>
                </a:cubicBezTo>
                <a:cubicBezTo>
                  <a:pt x="333676" y="286787"/>
                  <a:pt x="752375" y="906013"/>
                  <a:pt x="904775" y="1291023"/>
                </a:cubicBezTo>
                <a:cubicBezTo>
                  <a:pt x="1057175" y="1676033"/>
                  <a:pt x="1063592" y="2219860"/>
                  <a:pt x="1097280" y="2407553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9" name="TextBox 12"/>
          <p:cNvSpPr txBox="1">
            <a:spLocks noChangeArrowheads="1"/>
          </p:cNvSpPr>
          <p:nvPr/>
        </p:nvSpPr>
        <p:spPr bwMode="auto">
          <a:xfrm>
            <a:off x="1262063" y="381000"/>
            <a:ext cx="7202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/>
              <a:t>Maryland’s</a:t>
            </a:r>
            <a:r>
              <a:rPr lang="en-US" sz="3200" b="1" u="sng"/>
              <a:t> Own Fiscal Cliff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667000" y="533400"/>
            <a:ext cx="2057400" cy="1854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685800"/>
            <a:ext cx="1524000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52400" y="152400"/>
          <a:ext cx="8839200" cy="66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676400" y="3505200"/>
            <a:ext cx="426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2209800" y="3597275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    $2 to $10/pound</a:t>
            </a:r>
          </a:p>
        </p:txBody>
      </p:sp>
      <p:sp>
        <p:nvSpPr>
          <p:cNvPr id="5" name="Oval 4"/>
          <p:cNvSpPr/>
          <p:nvPr/>
        </p:nvSpPr>
        <p:spPr>
          <a:xfrm rot="20226155">
            <a:off x="5026025" y="1930400"/>
            <a:ext cx="2667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9906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30613" y="500063"/>
            <a:ext cx="4986337" cy="927100"/>
          </a:xfrm>
          <a:custGeom>
            <a:avLst/>
            <a:gdLst>
              <a:gd name="connsiteX0" fmla="*/ 0 w 4987636"/>
              <a:gd name="connsiteY0" fmla="*/ 927533 h 927533"/>
              <a:gd name="connsiteX1" fmla="*/ 1094509 w 4987636"/>
              <a:gd name="connsiteY1" fmla="*/ 40842 h 927533"/>
              <a:gd name="connsiteX2" fmla="*/ 4987636 w 4987636"/>
              <a:gd name="connsiteY2" fmla="*/ 137824 h 92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36" h="927533">
                <a:moveTo>
                  <a:pt x="0" y="927533"/>
                </a:moveTo>
                <a:cubicBezTo>
                  <a:pt x="131618" y="549996"/>
                  <a:pt x="263236" y="172460"/>
                  <a:pt x="1094509" y="40842"/>
                </a:cubicBezTo>
                <a:cubicBezTo>
                  <a:pt x="1925782" y="-90776"/>
                  <a:pt x="4532745" y="137824"/>
                  <a:pt x="4987636" y="137824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841500" y="1171575"/>
            <a:ext cx="1801813" cy="3289300"/>
          </a:xfrm>
          <a:custGeom>
            <a:avLst/>
            <a:gdLst>
              <a:gd name="connsiteX0" fmla="*/ 1802994 w 1802994"/>
              <a:gd name="connsiteY0" fmla="*/ 269447 h 3289738"/>
              <a:gd name="connsiteX1" fmla="*/ 1904 w 1802994"/>
              <a:gd name="connsiteY1" fmla="*/ 297156 h 3289738"/>
              <a:gd name="connsiteX2" fmla="*/ 1428922 w 1802994"/>
              <a:gd name="connsiteY2" fmla="*/ 3289738 h 328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2994" h="3289738">
                <a:moveTo>
                  <a:pt x="1802994" y="269447"/>
                </a:moveTo>
                <a:cubicBezTo>
                  <a:pt x="933621" y="31610"/>
                  <a:pt x="64249" y="-206226"/>
                  <a:pt x="1904" y="297156"/>
                </a:cubicBezTo>
                <a:cubicBezTo>
                  <a:pt x="-60441" y="800538"/>
                  <a:pt x="1428922" y="3289738"/>
                  <a:pt x="1428922" y="3289738"/>
                </a:cubicBezTo>
              </a:path>
            </a:pathLst>
          </a:custGeom>
          <a:noFill/>
          <a:ln w="79375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52400"/>
          <a:ext cx="9144001" cy="6472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2"/>
                <a:gridCol w="1295400"/>
                <a:gridCol w="1066800"/>
                <a:gridCol w="1143000"/>
                <a:gridCol w="1343665"/>
                <a:gridCol w="1265567"/>
                <a:gridCol w="1276967"/>
              </a:tblGrid>
              <a:tr h="736788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 smtClean="0">
                          <a:effectLst/>
                        </a:rPr>
                        <a:t>       Kent </a:t>
                      </a:r>
                      <a:r>
                        <a:rPr lang="en-US" sz="2800" b="1" u="none" strike="noStrike" dirty="0">
                          <a:effectLst/>
                        </a:rPr>
                        <a:t>County Total Nitrogen Loads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73678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618902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Current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% of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Target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pound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$/ pound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6189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Sector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pounds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Total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pounds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reduction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reduction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reduction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9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Ag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1,581,962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85%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1,096,225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485,737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813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Urban Stormwater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116,716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86,758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29,958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$500 </a:t>
                      </a:r>
                      <a:r>
                        <a:rPr lang="en-US" sz="2000" u="none" strike="noStrike" dirty="0" smtClean="0">
                          <a:effectLst/>
                        </a:rPr>
                        <a:t>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9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Septic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41,128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27,831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13,297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9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Forest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91,877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92,380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-503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9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Wastewater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41,739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47,652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-5,913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-14%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$50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9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1,873,422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1,350,846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522,576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638800" y="3810000"/>
            <a:ext cx="1143000" cy="6858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001000" y="2971800"/>
            <a:ext cx="1143000" cy="6858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Cost of Complying with Urban Stormwater TMDL </a:t>
            </a:r>
            <a:r>
              <a:rPr lang="en-US" b="1" u="sng" dirty="0"/>
              <a:t>W</a:t>
            </a:r>
            <a:r>
              <a:rPr lang="en-US" b="1" u="sng" dirty="0" smtClean="0"/>
              <a:t>ithout</a:t>
            </a:r>
            <a:r>
              <a:rPr lang="en-US" b="1" dirty="0" smtClean="0"/>
              <a:t> Trading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29,958lbs@ $500/pound = $15 million/year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>
                <a:solidFill>
                  <a:srgbClr val="00B050"/>
                </a:solidFill>
              </a:rPr>
              <a:t>29,958lbs@ $5/pound = $150 thousand/year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dirty="0" smtClean="0">
                <a:solidFill>
                  <a:srgbClr val="0070C0"/>
                </a:solidFill>
              </a:rPr>
              <a:t>29,958lbs@ $50/pound = $1.5 million/year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429000" y="457200"/>
            <a:ext cx="2743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152400" y="1524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Potential Sites for Switchgrass in the Chester River Watershed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352800" y="228600"/>
            <a:ext cx="2362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228600" y="0"/>
            <a:ext cx="876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One example of the potential for providing Nutrient Reduction Credits with Switchgrass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533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The Trading &amp; Offset Policy does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u="sng" dirty="0" smtClean="0">
                <a:solidFill>
                  <a:srgbClr val="0070C0"/>
                </a:solidFill>
              </a:rPr>
              <a:t>not</a:t>
            </a:r>
            <a:r>
              <a:rPr lang="en-US" dirty="0" smtClean="0">
                <a:solidFill>
                  <a:srgbClr val="0070C0"/>
                </a:solidFill>
              </a:rPr>
              <a:t> need to become a fiscal cliff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u="sng" dirty="0" smtClean="0">
                <a:solidFill>
                  <a:srgbClr val="0070C0"/>
                </a:solidFill>
              </a:rPr>
              <a:t>If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MDE provides reasonable flexibility on Trades.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(And Tears Down the Walls between </a:t>
            </a:r>
            <a:r>
              <a:rPr lang="en-US" smtClean="0">
                <a:solidFill>
                  <a:srgbClr val="0070C0"/>
                </a:solidFill>
              </a:rPr>
              <a:t>Categories of Nutrient </a:t>
            </a:r>
            <a:r>
              <a:rPr lang="en-US" dirty="0" smtClean="0">
                <a:solidFill>
                  <a:srgbClr val="0070C0"/>
                </a:solidFill>
              </a:rPr>
              <a:t>Reductions.)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04800" y="838200"/>
            <a:ext cx="8534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J. David Foster</a:t>
            </a:r>
          </a:p>
          <a:p>
            <a:pPr algn="ctr"/>
            <a:endParaRPr lang="en-US" sz="800" b="1">
              <a:solidFill>
                <a:srgbClr val="0070C0"/>
              </a:solidFill>
            </a:endParaRP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Riverkeeper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Chester River Association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400 South Cross St. 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Chestertown, Md. 21620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410 708 8244</a:t>
            </a:r>
          </a:p>
          <a:p>
            <a:pPr algn="ctr"/>
            <a:endParaRPr lang="en-US" sz="800" b="1">
              <a:solidFill>
                <a:srgbClr val="0070C0"/>
              </a:solidFill>
            </a:endParaRPr>
          </a:p>
          <a:p>
            <a:pPr algn="ctr"/>
            <a:r>
              <a:rPr lang="en-US" sz="3200">
                <a:solidFill>
                  <a:srgbClr val="0070C0"/>
                </a:solidFill>
                <a:hlinkClick r:id="rId2"/>
              </a:rPr>
              <a:t>ChesterRiverkeeper@ChesterRiverAssociation.org</a:t>
            </a:r>
            <a:endParaRPr lang="en-US" sz="3200" b="1"/>
          </a:p>
          <a:p>
            <a:pPr algn="ctr"/>
            <a:endParaRPr lang="en-US" sz="3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99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096000" y="3962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Offsets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600200" y="35052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Trades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52400"/>
            <a:ext cx="88773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819400" y="7620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Quantity by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04800" y="2875"/>
          <a:ext cx="8610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3886200" y="2667000"/>
            <a:ext cx="1905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52400" y="76200"/>
          <a:ext cx="8839200" cy="673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676400" y="3505200"/>
            <a:ext cx="426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209800" y="3597275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    $2 to $10/pound</a:t>
            </a:r>
          </a:p>
        </p:txBody>
      </p:sp>
      <p:sp>
        <p:nvSpPr>
          <p:cNvPr id="5" name="Oval 4"/>
          <p:cNvSpPr/>
          <p:nvPr/>
        </p:nvSpPr>
        <p:spPr>
          <a:xfrm rot="20226155">
            <a:off x="5026025" y="1930400"/>
            <a:ext cx="2667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52400"/>
          <a:ext cx="9144001" cy="6472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2"/>
                <a:gridCol w="1295400"/>
                <a:gridCol w="1066800"/>
                <a:gridCol w="1143000"/>
                <a:gridCol w="1343665"/>
                <a:gridCol w="1265567"/>
                <a:gridCol w="1276967"/>
              </a:tblGrid>
              <a:tr h="736788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 smtClean="0">
                          <a:effectLst/>
                        </a:rPr>
                        <a:t>       Kent </a:t>
                      </a:r>
                      <a:r>
                        <a:rPr lang="en-US" sz="2800" b="1" u="none" strike="noStrike" dirty="0">
                          <a:effectLst/>
                        </a:rPr>
                        <a:t>County Total Nitrogen Loads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73678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2017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618902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Current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% of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Target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pound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$/ pound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6189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Sector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pounds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Total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pounds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reduction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reduction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reduction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9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Ag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1,581,962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85%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1,096,225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485,737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813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Urban Stormwater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116,716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86,758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29,958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$500 </a:t>
                      </a:r>
                      <a:r>
                        <a:rPr lang="en-US" sz="2000" u="none" strike="noStrike" dirty="0" smtClean="0">
                          <a:effectLst/>
                        </a:rPr>
                        <a:t>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9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Septic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41,128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27,831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13,297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9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Forest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91,877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92,380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-503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9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Wastewater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41,739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47,652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-5,913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-14%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$50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9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1,873,422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1,350,846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522,576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638800" y="3810000"/>
            <a:ext cx="1143000" cy="6858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001000" y="3810000"/>
            <a:ext cx="1143000" cy="6858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Estimated Costs of Watershed Implementation Plans (WIPs)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0010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Cecil County -  </a:t>
            </a:r>
            <a:r>
              <a:rPr lang="en-US" smtClean="0">
                <a:solidFill>
                  <a:srgbClr val="C00000"/>
                </a:solidFill>
              </a:rPr>
              <a:t>$600 Million</a:t>
            </a:r>
          </a:p>
          <a:p>
            <a:pPr eaLnBrk="1" hangingPunct="1"/>
            <a:r>
              <a:rPr lang="en-US" smtClean="0"/>
              <a:t>St. Mary’s County -  </a:t>
            </a:r>
            <a:r>
              <a:rPr lang="en-US" smtClean="0">
                <a:solidFill>
                  <a:srgbClr val="C00000"/>
                </a:solidFill>
              </a:rPr>
              <a:t>$900 Million</a:t>
            </a:r>
          </a:p>
          <a:p>
            <a:pPr eaLnBrk="1" hangingPunct="1"/>
            <a:r>
              <a:rPr lang="en-US" smtClean="0"/>
              <a:t>Washington County -  </a:t>
            </a:r>
            <a:r>
              <a:rPr lang="en-US" smtClean="0">
                <a:solidFill>
                  <a:srgbClr val="C00000"/>
                </a:solidFill>
              </a:rPr>
              <a:t>$1.1 </a:t>
            </a:r>
            <a:r>
              <a:rPr lang="en-US" b="1" smtClean="0">
                <a:solidFill>
                  <a:srgbClr val="C00000"/>
                </a:solidFill>
              </a:rPr>
              <a:t>B</a:t>
            </a:r>
            <a:r>
              <a:rPr lang="en-US" smtClean="0">
                <a:solidFill>
                  <a:srgbClr val="C00000"/>
                </a:solidFill>
              </a:rPr>
              <a:t>illion</a:t>
            </a:r>
          </a:p>
          <a:p>
            <a:pPr eaLnBrk="1" hangingPunct="1"/>
            <a:r>
              <a:rPr lang="en-US" smtClean="0"/>
              <a:t>Anne Arundel County - </a:t>
            </a:r>
            <a:r>
              <a:rPr lang="en-US" smtClean="0">
                <a:solidFill>
                  <a:srgbClr val="C00000"/>
                </a:solidFill>
              </a:rPr>
              <a:t>$2  </a:t>
            </a:r>
            <a:r>
              <a:rPr lang="en-US" b="1" smtClean="0">
                <a:solidFill>
                  <a:srgbClr val="C00000"/>
                </a:solidFill>
              </a:rPr>
              <a:t>B</a:t>
            </a:r>
            <a:r>
              <a:rPr lang="en-US" smtClean="0">
                <a:solidFill>
                  <a:srgbClr val="C00000"/>
                </a:solidFill>
              </a:rPr>
              <a:t>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Estimated Costs of Watershed Implementation Plans (WIPs)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8001000" cy="4297363"/>
          </a:xfrm>
        </p:spPr>
        <p:txBody>
          <a:bodyPr/>
          <a:lstStyle/>
          <a:p>
            <a:pPr eaLnBrk="1" hangingPunct="1"/>
            <a:r>
              <a:rPr lang="en-US" smtClean="0"/>
              <a:t>Cecil County -  </a:t>
            </a:r>
            <a:r>
              <a:rPr lang="en-US" smtClean="0">
                <a:solidFill>
                  <a:srgbClr val="C00000"/>
                </a:solidFill>
              </a:rPr>
              <a:t>$600 Million</a:t>
            </a:r>
          </a:p>
          <a:p>
            <a:pPr eaLnBrk="1" hangingPunct="1"/>
            <a:r>
              <a:rPr lang="en-US" smtClean="0"/>
              <a:t>St. Mary’s County -  </a:t>
            </a:r>
            <a:r>
              <a:rPr lang="en-US" smtClean="0">
                <a:solidFill>
                  <a:srgbClr val="C00000"/>
                </a:solidFill>
              </a:rPr>
              <a:t>$900 Million</a:t>
            </a:r>
          </a:p>
          <a:p>
            <a:pPr eaLnBrk="1" hangingPunct="1"/>
            <a:r>
              <a:rPr lang="en-US" smtClean="0"/>
              <a:t>Washington County -  </a:t>
            </a:r>
            <a:r>
              <a:rPr lang="en-US" smtClean="0">
                <a:solidFill>
                  <a:srgbClr val="C00000"/>
                </a:solidFill>
              </a:rPr>
              <a:t>$1.1 </a:t>
            </a:r>
            <a:r>
              <a:rPr lang="en-US" b="1" smtClean="0">
                <a:solidFill>
                  <a:srgbClr val="C00000"/>
                </a:solidFill>
              </a:rPr>
              <a:t>B</a:t>
            </a:r>
            <a:r>
              <a:rPr lang="en-US" smtClean="0">
                <a:solidFill>
                  <a:srgbClr val="C00000"/>
                </a:solidFill>
              </a:rPr>
              <a:t>illion</a:t>
            </a:r>
          </a:p>
          <a:p>
            <a:pPr eaLnBrk="1" hangingPunct="1"/>
            <a:r>
              <a:rPr lang="en-US" smtClean="0"/>
              <a:t>Anne Arundel County - </a:t>
            </a:r>
            <a:r>
              <a:rPr lang="en-US" smtClean="0">
                <a:solidFill>
                  <a:srgbClr val="C00000"/>
                </a:solidFill>
              </a:rPr>
              <a:t>$2  </a:t>
            </a:r>
            <a:r>
              <a:rPr lang="en-US" b="1" smtClean="0">
                <a:solidFill>
                  <a:srgbClr val="C00000"/>
                </a:solidFill>
              </a:rPr>
              <a:t>B</a:t>
            </a:r>
            <a:r>
              <a:rPr lang="en-US" smtClean="0">
                <a:solidFill>
                  <a:srgbClr val="C00000"/>
                </a:solidFill>
              </a:rPr>
              <a:t>illion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30238" y="3890963"/>
            <a:ext cx="419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And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3400" y="4343400"/>
            <a:ext cx="754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>
                <a:solidFill>
                  <a:srgbClr val="C00000"/>
                </a:solidFill>
              </a:rPr>
              <a:t>At least 7 Counties (including Dorchester)  have already signed with the Funk &amp; Bolton Law Firm in an effort that may undermine the whole TMDL Process.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The Good News!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8001000" cy="4678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At the same time that Dorchester and many other counties are estimating costs in a range of $600 million to $1 Billion….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000" b="1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</a:rPr>
              <a:t>Nearby Talbot County estimates that it can comply with the TMDL at a cost of only $60 to $80 million.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90800" y="3717925"/>
            <a:ext cx="419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IF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33400" y="4267200"/>
            <a:ext cx="754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>
                <a:solidFill>
                  <a:srgbClr val="0070C0"/>
                </a:solidFill>
              </a:rPr>
              <a:t>MDE will remove the artificial walls and silos separating different BMPs and allow the counties the flexibility to target the most cost-effective solutions.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512</Words>
  <Application>Microsoft Office PowerPoint</Application>
  <PresentationFormat>On-screen Show (4:3)</PresentationFormat>
  <Paragraphs>177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Estimated Costs of Watershed Implementation Plans (WIPs)</vt:lpstr>
      <vt:lpstr>Estimated Costs of Watershed Implementation Plans (WIPs)</vt:lpstr>
      <vt:lpstr>The Good News!</vt:lpstr>
      <vt:lpstr>Slide 10</vt:lpstr>
      <vt:lpstr>Slide 11</vt:lpstr>
      <vt:lpstr>Cost of Complying with Urban Stormwater TMDL Without Trading</vt:lpstr>
      <vt:lpstr>Slide 13</vt:lpstr>
      <vt:lpstr>Slide 14</vt:lpstr>
      <vt:lpstr>The Trading &amp; Offset Policy does  not need to become a fiscal cliff  If  MDE provides reasonable flexibility on Trades. (And Tears Down the Walls between Categories of Nutrient Reductions.) 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River Keeper</dc:creator>
  <cp:lastModifiedBy>vwhite</cp:lastModifiedBy>
  <cp:revision>26</cp:revision>
  <dcterms:created xsi:type="dcterms:W3CDTF">2013-01-02T20:16:16Z</dcterms:created>
  <dcterms:modified xsi:type="dcterms:W3CDTF">2013-01-21T17:45:24Z</dcterms:modified>
</cp:coreProperties>
</file>