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70" r:id="rId3"/>
    <p:sldId id="335" r:id="rId4"/>
    <p:sldId id="336" r:id="rId5"/>
    <p:sldId id="339" r:id="rId6"/>
    <p:sldId id="340" r:id="rId7"/>
    <p:sldId id="337" r:id="rId8"/>
    <p:sldId id="338" r:id="rId9"/>
    <p:sldId id="330" r:id="rId10"/>
    <p:sldId id="343" r:id="rId11"/>
    <p:sldId id="341" r:id="rId12"/>
    <p:sldId id="327" r:id="rId13"/>
    <p:sldId id="328" r:id="rId14"/>
    <p:sldId id="329" r:id="rId15"/>
    <p:sldId id="342" r:id="rId16"/>
    <p:sldId id="333" r:id="rId17"/>
    <p:sldId id="344" r:id="rId18"/>
    <p:sldId id="32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933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88889" autoAdjust="0"/>
  </p:normalViewPr>
  <p:slideViewPr>
    <p:cSldViewPr>
      <p:cViewPr varScale="1">
        <p:scale>
          <a:sx n="103" d="100"/>
          <a:sy n="103" d="100"/>
        </p:scale>
        <p:origin x="-18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NT1S5\PLAN\SUST%20&amp;%20ENV%20RES\Office%20Share\Regulation\Offset%20Policy\BrunswickLibraryExampl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T1S5\PLAN\SUST%20&amp;%20ENV%20RES\Office%20Share\Regulation\Offset%20Policy\BallengerCreekExampl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T1S5\PLAN\SUST%20&amp;%20ENV%20RES\Office%20Share\Regulation\Offset%20Policy\CatoctinCreekNatureCenterExamp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accent3">
                    <a:lumMod val="50000"/>
                  </a:schemeClr>
                </a:solidFill>
              </a:rPr>
              <a:t>Fee</a:t>
            </a:r>
            <a:r>
              <a:rPr lang="en-US" baseline="0" dirty="0">
                <a:solidFill>
                  <a:schemeClr val="accent3">
                    <a:lumMod val="50000"/>
                  </a:schemeClr>
                </a:solidFill>
              </a:rPr>
              <a:t>-In-Lieu $/lb versus Total Offset Cost</a:t>
            </a:r>
            <a:r>
              <a:rPr lang="en-US" dirty="0">
                <a:solidFill>
                  <a:schemeClr val="accent3">
                    <a:lumMod val="50000"/>
                  </a:schemeClr>
                </a:solidFill>
              </a:rPr>
              <a:t> </a:t>
            </a:r>
          </a:p>
        </c:rich>
      </c:tx>
      <c:layout/>
    </c:title>
    <c:plotArea>
      <c:layout/>
      <c:scatterChart>
        <c:scatterStyle val="smoothMarker"/>
        <c:ser>
          <c:idx val="0"/>
          <c:order val="0"/>
          <c:tx>
            <c:strRef>
              <c:f>'Commercial Tab'!$E$6</c:f>
              <c:strCache>
                <c:ptCount val="1"/>
                <c:pt idx="0">
                  <c:v>Total Cost</c:v>
                </c:pt>
              </c:strCache>
            </c:strRef>
          </c:tx>
          <c:xVal>
            <c:numRef>
              <c:f>'Commercial Tab'!$F$5:$I$5</c:f>
              <c:numCache>
                <c:formatCode>"$"#,##0</c:formatCode>
                <c:ptCount val="4"/>
                <c:pt idx="0" formatCode="&quot;$&quot;#,##0_);[Red]\(&quot;$&quot;#,##0\)">
                  <c:v>0</c:v>
                </c:pt>
                <c:pt idx="1">
                  <c:v>2000</c:v>
                </c:pt>
                <c:pt idx="2">
                  <c:v>2600</c:v>
                </c:pt>
                <c:pt idx="3">
                  <c:v>3000</c:v>
                </c:pt>
              </c:numCache>
            </c:numRef>
          </c:xVal>
          <c:yVal>
            <c:numRef>
              <c:f>'Commercial Tab'!$F$6:$I$6</c:f>
              <c:numCache>
                <c:formatCode>"$"#,##0</c:formatCode>
                <c:ptCount val="4"/>
                <c:pt idx="0">
                  <c:v>0</c:v>
                </c:pt>
                <c:pt idx="1">
                  <c:v>9931.7999999999938</c:v>
                </c:pt>
                <c:pt idx="2">
                  <c:v>12911.339999999991</c:v>
                </c:pt>
                <c:pt idx="3">
                  <c:v>14897.699999999993</c:v>
                </c:pt>
              </c:numCache>
            </c:numRef>
          </c:yVal>
          <c:smooth val="1"/>
        </c:ser>
        <c:axId val="71868800"/>
        <c:axId val="71871488"/>
      </c:scatterChart>
      <c:valAx>
        <c:axId val="71868800"/>
        <c:scaling>
          <c:orientation val="minMax"/>
        </c:scaling>
        <c:axPos val="b"/>
        <c:title>
          <c:tx>
            <c:rich>
              <a:bodyPr/>
              <a:lstStyle/>
              <a:p>
                <a:pPr>
                  <a:defRPr/>
                </a:pPr>
                <a:r>
                  <a:rPr lang="en-US" dirty="0"/>
                  <a:t>Fee In Lieu $/lb</a:t>
                </a:r>
              </a:p>
            </c:rich>
          </c:tx>
          <c:layout/>
        </c:title>
        <c:numFmt formatCode="&quot;$&quot;#,##0_);[Red]\(&quot;$&quot;#,##0\)" sourceLinked="1"/>
        <c:majorTickMark val="none"/>
        <c:tickLblPos val="nextTo"/>
        <c:crossAx val="71871488"/>
        <c:crosses val="autoZero"/>
        <c:crossBetween val="midCat"/>
      </c:valAx>
      <c:valAx>
        <c:axId val="71871488"/>
        <c:scaling>
          <c:orientation val="minMax"/>
        </c:scaling>
        <c:axPos val="l"/>
        <c:majorGridlines/>
        <c:title>
          <c:tx>
            <c:rich>
              <a:bodyPr/>
              <a:lstStyle/>
              <a:p>
                <a:pPr>
                  <a:defRPr/>
                </a:pPr>
                <a:r>
                  <a:rPr lang="en-US" dirty="0"/>
                  <a:t>Total Offset Cost</a:t>
                </a:r>
              </a:p>
            </c:rich>
          </c:tx>
          <c:layout/>
        </c:title>
        <c:numFmt formatCode="&quot;$&quot;#,##0" sourceLinked="1"/>
        <c:majorTickMark val="none"/>
        <c:tickLblPos val="nextTo"/>
        <c:crossAx val="7186880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solidFill>
                  <a:schemeClr val="accent3">
                    <a:lumMod val="50000"/>
                  </a:schemeClr>
                </a:solidFill>
              </a:rPr>
              <a:t>Fee</a:t>
            </a:r>
            <a:r>
              <a:rPr lang="en-US" sz="2000" baseline="0" dirty="0">
                <a:solidFill>
                  <a:schemeClr val="accent3">
                    <a:lumMod val="50000"/>
                  </a:schemeClr>
                </a:solidFill>
              </a:rPr>
              <a:t>-In-Lieu $/lb versus Total Offset Cost</a:t>
            </a:r>
            <a:r>
              <a:rPr lang="en-US" sz="2000" dirty="0">
                <a:solidFill>
                  <a:schemeClr val="accent3">
                    <a:lumMod val="50000"/>
                  </a:schemeClr>
                </a:solidFill>
              </a:rPr>
              <a:t> </a:t>
            </a:r>
          </a:p>
        </c:rich>
      </c:tx>
      <c:layout/>
    </c:title>
    <c:plotArea>
      <c:layout/>
      <c:scatterChart>
        <c:scatterStyle val="smoothMarker"/>
        <c:ser>
          <c:idx val="0"/>
          <c:order val="0"/>
          <c:tx>
            <c:strRef>
              <c:f>'Commercial Tab'!$E$6</c:f>
              <c:strCache>
                <c:ptCount val="1"/>
                <c:pt idx="0">
                  <c:v>Total Cost</c:v>
                </c:pt>
              </c:strCache>
            </c:strRef>
          </c:tx>
          <c:xVal>
            <c:numRef>
              <c:f>'Commercial Tab'!$F$5:$I$5</c:f>
              <c:numCache>
                <c:formatCode>"$"#,##0</c:formatCode>
                <c:ptCount val="4"/>
                <c:pt idx="0" formatCode="&quot;$&quot;#,##0_);[Red]\(&quot;$&quot;#,##0\)">
                  <c:v>0</c:v>
                </c:pt>
                <c:pt idx="1">
                  <c:v>2000</c:v>
                </c:pt>
                <c:pt idx="2">
                  <c:v>2600</c:v>
                </c:pt>
                <c:pt idx="3">
                  <c:v>3000</c:v>
                </c:pt>
              </c:numCache>
            </c:numRef>
          </c:xVal>
          <c:yVal>
            <c:numRef>
              <c:f>'Commercial Tab'!$F$6:$I$6</c:f>
              <c:numCache>
                <c:formatCode>"$"#,##0</c:formatCode>
                <c:ptCount val="4"/>
                <c:pt idx="0">
                  <c:v>0</c:v>
                </c:pt>
                <c:pt idx="1">
                  <c:v>301920.57120000006</c:v>
                </c:pt>
                <c:pt idx="2">
                  <c:v>392496.74256000004</c:v>
                </c:pt>
                <c:pt idx="3">
                  <c:v>452880.85679999989</c:v>
                </c:pt>
              </c:numCache>
            </c:numRef>
          </c:yVal>
          <c:smooth val="1"/>
        </c:ser>
        <c:axId val="72340608"/>
        <c:axId val="72342528"/>
      </c:scatterChart>
      <c:valAx>
        <c:axId val="72340608"/>
        <c:scaling>
          <c:orientation val="minMax"/>
        </c:scaling>
        <c:axPos val="b"/>
        <c:title>
          <c:tx>
            <c:rich>
              <a:bodyPr/>
              <a:lstStyle/>
              <a:p>
                <a:pPr>
                  <a:defRPr/>
                </a:pPr>
                <a:r>
                  <a:rPr lang="en-US" dirty="0"/>
                  <a:t>Fee In Lieu $/lb</a:t>
                </a:r>
              </a:p>
            </c:rich>
          </c:tx>
          <c:layout/>
        </c:title>
        <c:numFmt formatCode="&quot;$&quot;#,##0_);[Red]\(&quot;$&quot;#,##0\)"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2342528"/>
        <c:crosses val="autoZero"/>
        <c:crossBetween val="midCat"/>
      </c:valAx>
      <c:valAx>
        <c:axId val="72342528"/>
        <c:scaling>
          <c:orientation val="minMax"/>
        </c:scaling>
        <c:axPos val="l"/>
        <c:majorGridlines/>
        <c:title>
          <c:tx>
            <c:rich>
              <a:bodyPr/>
              <a:lstStyle/>
              <a:p>
                <a:pPr>
                  <a:defRPr/>
                </a:pPr>
                <a:r>
                  <a:rPr lang="en-US" dirty="0"/>
                  <a:t>Total Offset Cost</a:t>
                </a:r>
              </a:p>
            </c:rich>
          </c:tx>
          <c:layout/>
        </c:title>
        <c:numFmt formatCode="&quot;$&quot;#,##0" sourceLinked="1"/>
        <c:majorTickMark val="none"/>
        <c:tickLblPos val="nextTo"/>
        <c:crossAx val="72340608"/>
        <c:crosses val="autoZero"/>
        <c:crossBetween val="midCat"/>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solidFill>
                  <a:schemeClr val="accent3">
                    <a:lumMod val="50000"/>
                  </a:schemeClr>
                </a:solidFill>
              </a:rPr>
              <a:t>Fee</a:t>
            </a:r>
            <a:r>
              <a:rPr lang="en-US" sz="2000" baseline="0" dirty="0">
                <a:solidFill>
                  <a:schemeClr val="accent3">
                    <a:lumMod val="50000"/>
                  </a:schemeClr>
                </a:solidFill>
              </a:rPr>
              <a:t>-In-Lieu $/lb versus Total Offset Cost</a:t>
            </a:r>
            <a:r>
              <a:rPr lang="en-US" sz="2000" dirty="0">
                <a:solidFill>
                  <a:schemeClr val="accent3">
                    <a:lumMod val="50000"/>
                  </a:schemeClr>
                </a:solidFill>
              </a:rPr>
              <a:t> </a:t>
            </a:r>
          </a:p>
        </c:rich>
      </c:tx>
      <c:layout/>
    </c:title>
    <c:plotArea>
      <c:layout/>
      <c:scatterChart>
        <c:scatterStyle val="smoothMarker"/>
        <c:ser>
          <c:idx val="0"/>
          <c:order val="0"/>
          <c:tx>
            <c:strRef>
              <c:f>'Commercial Tab'!$E$6</c:f>
              <c:strCache>
                <c:ptCount val="1"/>
                <c:pt idx="0">
                  <c:v>Total Cost</c:v>
                </c:pt>
              </c:strCache>
            </c:strRef>
          </c:tx>
          <c:xVal>
            <c:numRef>
              <c:f>'Commercial Tab'!$F$5:$I$5</c:f>
              <c:numCache>
                <c:formatCode>"$"#,##0</c:formatCode>
                <c:ptCount val="4"/>
                <c:pt idx="0" formatCode="&quot;$&quot;#,##0_);[Red]\(&quot;$&quot;#,##0\)">
                  <c:v>0</c:v>
                </c:pt>
                <c:pt idx="1">
                  <c:v>2000</c:v>
                </c:pt>
                <c:pt idx="2">
                  <c:v>2600</c:v>
                </c:pt>
                <c:pt idx="3">
                  <c:v>3000</c:v>
                </c:pt>
              </c:numCache>
            </c:numRef>
          </c:xVal>
          <c:yVal>
            <c:numRef>
              <c:f>'Commercial Tab'!$F$6:$I$6</c:f>
              <c:numCache>
                <c:formatCode>"$"#,##0</c:formatCode>
                <c:ptCount val="4"/>
                <c:pt idx="0">
                  <c:v>0</c:v>
                </c:pt>
                <c:pt idx="1">
                  <c:v>1734000</c:v>
                </c:pt>
                <c:pt idx="2">
                  <c:v>2254200</c:v>
                </c:pt>
                <c:pt idx="3">
                  <c:v>2601000</c:v>
                </c:pt>
              </c:numCache>
            </c:numRef>
          </c:yVal>
          <c:smooth val="1"/>
        </c:ser>
        <c:axId val="72362240"/>
        <c:axId val="72450432"/>
      </c:scatterChart>
      <c:valAx>
        <c:axId val="72362240"/>
        <c:scaling>
          <c:orientation val="minMax"/>
        </c:scaling>
        <c:axPos val="b"/>
        <c:title>
          <c:tx>
            <c:rich>
              <a:bodyPr/>
              <a:lstStyle/>
              <a:p>
                <a:pPr>
                  <a:defRPr/>
                </a:pPr>
                <a:r>
                  <a:rPr lang="en-US" dirty="0"/>
                  <a:t>Fee In Lieu $/lb</a:t>
                </a:r>
              </a:p>
            </c:rich>
          </c:tx>
          <c:layout/>
        </c:title>
        <c:numFmt formatCode="&quot;$&quot;#,##0_);[Red]\(&quot;$&quot;#,##0\)" sourceLinked="1"/>
        <c:majorTickMark val="none"/>
        <c:tickLblPos val="nextTo"/>
        <c:crossAx val="72450432"/>
        <c:crosses val="autoZero"/>
        <c:crossBetween val="midCat"/>
      </c:valAx>
      <c:valAx>
        <c:axId val="72450432"/>
        <c:scaling>
          <c:orientation val="minMax"/>
        </c:scaling>
        <c:axPos val="l"/>
        <c:majorGridlines/>
        <c:title>
          <c:tx>
            <c:rich>
              <a:bodyPr/>
              <a:lstStyle/>
              <a:p>
                <a:pPr>
                  <a:defRPr/>
                </a:pPr>
                <a:r>
                  <a:rPr lang="en-US" dirty="0"/>
                  <a:t>Total Offset Cost</a:t>
                </a:r>
              </a:p>
            </c:rich>
          </c:tx>
          <c:layout/>
        </c:title>
        <c:numFmt formatCode="&quot;$&quot;#,##0" sourceLinked="1"/>
        <c:majorTickMark val="none"/>
        <c:tickLblPos val="nextTo"/>
        <c:crossAx val="72362240"/>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6547F-097E-403E-8375-BB590074E7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CD9EE0-1C15-4447-B2F6-9042F031DBA5}">
      <dgm:prSet/>
      <dgm:spPr>
        <a:solidFill>
          <a:schemeClr val="accent3">
            <a:lumMod val="40000"/>
            <a:lumOff val="60000"/>
          </a:schemeClr>
        </a:solidFill>
      </dgm:spPr>
      <dgm:t>
        <a:bodyPr/>
        <a:lstStyle/>
        <a:p>
          <a:pPr rtl="0"/>
          <a:r>
            <a:rPr lang="en-US" b="1" i="0" dirty="0" smtClean="0">
              <a:solidFill>
                <a:schemeClr val="tx1"/>
              </a:solidFill>
            </a:rPr>
            <a:t>Example provided for illustration.  Urban offset trades from new development not included in Chesapeake Bay Commission report.</a:t>
          </a:r>
          <a:endParaRPr lang="en-US" b="1" i="0" baseline="0" dirty="0">
            <a:solidFill>
              <a:schemeClr val="tx1"/>
            </a:solidFill>
          </a:endParaRPr>
        </a:p>
      </dgm:t>
    </dgm:pt>
    <dgm:pt modelId="{B8AE84F4-1D81-404D-A581-8F319251EE05}" type="parTrans" cxnId="{9072A135-4927-4DC7-B0EB-52ABAA3CA853}">
      <dgm:prSet/>
      <dgm:spPr/>
      <dgm:t>
        <a:bodyPr/>
        <a:lstStyle/>
        <a:p>
          <a:endParaRPr lang="en-US"/>
        </a:p>
      </dgm:t>
    </dgm:pt>
    <dgm:pt modelId="{2043718D-D796-4BE3-B2E1-BDBA2FCD94DD}" type="sibTrans" cxnId="{9072A135-4927-4DC7-B0EB-52ABAA3CA853}">
      <dgm:prSet/>
      <dgm:spPr/>
      <dgm:t>
        <a:bodyPr/>
        <a:lstStyle/>
        <a:p>
          <a:endParaRPr lang="en-US"/>
        </a:p>
      </dgm:t>
    </dgm:pt>
    <dgm:pt modelId="{91739FE9-A7B8-44D3-A68F-D5FF6A8878EF}" type="pres">
      <dgm:prSet presAssocID="{9E06547F-097E-403E-8375-BB590074E776}" presName="linear" presStyleCnt="0">
        <dgm:presLayoutVars>
          <dgm:animLvl val="lvl"/>
          <dgm:resizeHandles val="exact"/>
        </dgm:presLayoutVars>
      </dgm:prSet>
      <dgm:spPr/>
      <dgm:t>
        <a:bodyPr/>
        <a:lstStyle/>
        <a:p>
          <a:endParaRPr lang="en-US"/>
        </a:p>
      </dgm:t>
    </dgm:pt>
    <dgm:pt modelId="{89170C5C-A62C-4879-9AE8-87CDD7EB52C4}" type="pres">
      <dgm:prSet presAssocID="{5DCD9EE0-1C15-4447-B2F6-9042F031DBA5}" presName="parentText" presStyleLbl="node1" presStyleIdx="0" presStyleCnt="1" custLinFactNeighborX="14634" custLinFactNeighborY="-75973">
        <dgm:presLayoutVars>
          <dgm:chMax val="0"/>
          <dgm:bulletEnabled val="1"/>
        </dgm:presLayoutVars>
      </dgm:prSet>
      <dgm:spPr/>
      <dgm:t>
        <a:bodyPr/>
        <a:lstStyle/>
        <a:p>
          <a:endParaRPr lang="en-US"/>
        </a:p>
      </dgm:t>
    </dgm:pt>
  </dgm:ptLst>
  <dgm:cxnLst>
    <dgm:cxn modelId="{DC31F11B-59E3-46EA-90B3-BD60B7C0056A}" type="presOf" srcId="{5DCD9EE0-1C15-4447-B2F6-9042F031DBA5}" destId="{89170C5C-A62C-4879-9AE8-87CDD7EB52C4}" srcOrd="0" destOrd="0" presId="urn:microsoft.com/office/officeart/2005/8/layout/vList2"/>
    <dgm:cxn modelId="{F851847F-CD2A-4FD9-9FCB-A1A2DD9D170D}" type="presOf" srcId="{9E06547F-097E-403E-8375-BB590074E776}" destId="{91739FE9-A7B8-44D3-A68F-D5FF6A8878EF}" srcOrd="0" destOrd="0" presId="urn:microsoft.com/office/officeart/2005/8/layout/vList2"/>
    <dgm:cxn modelId="{9072A135-4927-4DC7-B0EB-52ABAA3CA853}" srcId="{9E06547F-097E-403E-8375-BB590074E776}" destId="{5DCD9EE0-1C15-4447-B2F6-9042F031DBA5}" srcOrd="0" destOrd="0" parTransId="{B8AE84F4-1D81-404D-A581-8F319251EE05}" sibTransId="{2043718D-D796-4BE3-B2E1-BDBA2FCD94DD}"/>
    <dgm:cxn modelId="{1BA7D134-8C33-47F2-99A1-2D2DDCC67D2C}" type="presParOf" srcId="{91739FE9-A7B8-44D3-A68F-D5FF6A8878EF}" destId="{89170C5C-A62C-4879-9AE8-87CDD7EB52C4}"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DAF9966-66A7-47A8-8F7E-549322751D28}" type="datetimeFigureOut">
              <a:rPr lang="en-US" smtClean="0"/>
              <a:pPr/>
              <a:t>12/31/2012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9402D19-A940-4306-A3EB-05D8292052F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CEF092-6711-4321-9A43-259FACB1288E}" type="datetimeFigureOut">
              <a:rPr lang="en-US" smtClean="0"/>
              <a:pPr/>
              <a:t>12/31/2012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F7E40A-6505-4682-A993-F9A8889125C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80000"/>
              </a:lnSpc>
              <a:buFont typeface="Arial" pitchFamily="34" charset="0"/>
              <a:buChar char="•"/>
            </a:pPr>
            <a:r>
              <a:rPr lang="en-US" b="0" dirty="0" smtClean="0"/>
              <a:t>Thank</a:t>
            </a:r>
            <a:r>
              <a:rPr lang="en-US" b="0" baseline="0" dirty="0" smtClean="0"/>
              <a:t> MDE for not trying to move forward with the offset policy for Tier III areas at this time, and for taking the time to revisit its proposed offset policy.  Also thanks for removing the requirement to offset Vehicle Miles Traveled and loads for forests.</a:t>
            </a:r>
          </a:p>
          <a:p>
            <a:pPr lvl="1">
              <a:lnSpc>
                <a:spcPct val="80000"/>
              </a:lnSpc>
              <a:buFont typeface="Arial" pitchFamily="34" charset="0"/>
              <a:buChar char="•"/>
            </a:pPr>
            <a:r>
              <a:rPr lang="en-US" b="0" baseline="0" dirty="0" smtClean="0"/>
              <a:t>My talk will review the stance of Maryland Association of Counties on the offset policy.  Where there are specific regional concerns, I will note them.  I will also se examples from Frederick County.</a:t>
            </a:r>
          </a:p>
          <a:p>
            <a:pPr lvl="1">
              <a:lnSpc>
                <a:spcPct val="80000"/>
              </a:lnSpc>
              <a:buFont typeface="Arial" pitchFamily="34" charset="0"/>
              <a:buChar char="•"/>
            </a:pPr>
            <a:r>
              <a:rPr lang="en-US" b="0" baseline="0" dirty="0" smtClean="0"/>
              <a:t>I used the current draft of the regulations with MDE’s updates provided to the Sustainable Growth Commission WIP Workgroup on October 24, 2012 and MD Legislature on Nov 28, 2012.  </a:t>
            </a:r>
          </a:p>
        </p:txBody>
      </p:sp>
      <p:sp>
        <p:nvSpPr>
          <p:cNvPr id="4" name="Slide Number Placeholder 3"/>
          <p:cNvSpPr>
            <a:spLocks noGrp="1"/>
          </p:cNvSpPr>
          <p:nvPr>
            <p:ph type="sldNum" sz="quarter" idx="10"/>
          </p:nvPr>
        </p:nvSpPr>
        <p:spPr/>
        <p:txBody>
          <a:bodyPr/>
          <a:lstStyle/>
          <a:p>
            <a:fld id="{6DF7E40A-6505-4682-A993-F9A8889125C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One entity needs to reduce pollution, the other can provide the reduction, and the reduction is sold at market price based on demand.</a:t>
            </a:r>
          </a:p>
          <a:p>
            <a:pPr>
              <a:buFont typeface="Arial" pitchFamily="34" charset="0"/>
              <a:buChar char="•"/>
            </a:pPr>
            <a:r>
              <a:rPr lang="en-US" dirty="0" smtClean="0"/>
              <a:t>May 2012 Chesapeake Bay Commission</a:t>
            </a:r>
            <a:r>
              <a:rPr lang="en-US" baseline="0" dirty="0" smtClean="0"/>
              <a:t> Report looked at potential savings from trading.  Note that it included retrofit costs but not new development.</a:t>
            </a:r>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 a developer, the Counties will be subject to fees and offset requirements on public projects the same as under any project</a:t>
            </a:r>
          </a:p>
          <a:p>
            <a:pPr>
              <a:buFont typeface="Arial" pitchFamily="34" charset="0"/>
              <a:buChar char="•"/>
            </a:pPr>
            <a:r>
              <a:rPr lang="en-US" dirty="0" smtClean="0"/>
              <a:t>Because the fees for offsets are so high,</a:t>
            </a:r>
            <a:r>
              <a:rPr lang="en-US" baseline="0" dirty="0" smtClean="0"/>
              <a:t> in some counties they may slow or halt economic development activity.</a:t>
            </a:r>
          </a:p>
          <a:p>
            <a:pPr>
              <a:buFont typeface="Arial" pitchFamily="34" charset="0"/>
              <a:buChar char="•"/>
            </a:pPr>
            <a:r>
              <a:rPr lang="en-US" baseline="0" dirty="0" smtClean="0"/>
              <a:t>The current thinking of MDE is to make the Counties responsible for offsets after 30 years, which we will discuss later.  There are also discussions at MDE to make counties responsible for offsets should the entities that hold them fail.</a:t>
            </a:r>
          </a:p>
          <a:p>
            <a:pPr>
              <a:buFont typeface="Arial" pitchFamily="34" charset="0"/>
              <a:buChar char="•"/>
            </a:pPr>
            <a:r>
              <a:rPr lang="en-US" baseline="0" dirty="0" smtClean="0"/>
              <a:t>As counties do the intake for development projects, they will be administering the application process for offsets.  It is unclear what responsibilities the counties will have beyond this.  For example, there are questions about the level of verification MDE will expect of Counties for proposed offsets.  </a:t>
            </a:r>
          </a:p>
          <a:p>
            <a:pPr>
              <a:buFont typeface="Arial" pitchFamily="34" charset="0"/>
              <a:buChar char="•"/>
            </a:pPr>
            <a:r>
              <a:rPr lang="en-US" baseline="0" dirty="0" smtClean="0"/>
              <a:t>The state has proposed that funds from the Fee-in-lieu will go to the Bay restoration fund, but this could have negative impacts on local water bodies.  Counties have proposed first right of refusal on these monies.  Counties are also being asked through industrial discharge permit renewals to provide credit opportunities for retrofits.  The role of counties in a credit market will need to be defined.</a:t>
            </a:r>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 built, real numbers used for example to predict similar future projects. </a:t>
            </a:r>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Chesapeake Bay Commission report</a:t>
            </a:r>
            <a:r>
              <a:rPr lang="en-US" baseline="0" dirty="0" smtClean="0"/>
              <a:t> on cost effectiveness of trading suggests Phosphorus costs significantly more per pound to remove than nitrogen.</a:t>
            </a:r>
            <a:endParaRPr lang="en-US" dirty="0"/>
          </a:p>
        </p:txBody>
      </p:sp>
      <p:sp>
        <p:nvSpPr>
          <p:cNvPr id="4" name="Slide Number Placeholder 3"/>
          <p:cNvSpPr>
            <a:spLocks noGrp="1"/>
          </p:cNvSpPr>
          <p:nvPr>
            <p:ph type="sldNum" sz="quarter" idx="10"/>
          </p:nvPr>
        </p:nvSpPr>
        <p:spPr/>
        <p:txBody>
          <a:bodyPr/>
          <a:lstStyle/>
          <a:p>
            <a:fld id="{0FE63948-8E5A-4D48-8777-61527D54A18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75920-D6F4-4C5E-8552-C07B005BC631}" type="datetime1">
              <a:rPr lang="en-US" smtClean="0"/>
              <a:pPr/>
              <a:t>12/31/2012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874174-8918-46C4-8F6D-CD3D9FD06186}" type="datetime1">
              <a:rPr lang="en-US" smtClean="0"/>
              <a:pPr/>
              <a:t>12/31/2012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98D89-3CF2-491C-A0FB-1638CABB176A}" type="datetime1">
              <a:rPr lang="en-US" smtClean="0"/>
              <a:pPr/>
              <a:t>12/31/2012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CE9B6-DA19-4F5D-9C2E-1AE1C6CCF8A7}" type="datetime1">
              <a:rPr lang="en-US" smtClean="0"/>
              <a:pPr/>
              <a:t>12/31/2012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B85DD-63B8-455F-908C-67EB5B7CF799}" type="datetime1">
              <a:rPr lang="en-US" smtClean="0"/>
              <a:pPr/>
              <a:t>12/31/2012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573886-992F-49D3-B7F6-1A4AEC338084}" type="datetime1">
              <a:rPr lang="en-US" smtClean="0"/>
              <a:pPr/>
              <a:t>12/31/2012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08D9A-DB62-449F-9BD7-FA03DE49A455}" type="datetime1">
              <a:rPr lang="en-US" smtClean="0"/>
              <a:pPr/>
              <a:t>12/31/2012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184450-774E-4915-B2E1-DEA75D08351C}" type="datetime1">
              <a:rPr lang="en-US" smtClean="0"/>
              <a:pPr/>
              <a:t>12/31/2012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1FFE4-356D-46B5-AE00-4828B8F2CE8F}" type="datetime1">
              <a:rPr lang="en-US" smtClean="0"/>
              <a:pPr/>
              <a:t>12/31/2012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CA2B9-D01B-4391-83BA-9DA6658A4723}" type="datetime1">
              <a:rPr lang="en-US" smtClean="0"/>
              <a:pPr/>
              <a:t>12/31/2012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2F4E22-FD50-4836-976F-610C6D6E516E}" type="datetime1">
              <a:rPr lang="en-US" smtClean="0"/>
              <a:pPr/>
              <a:t>12/31/2012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9F68D-4FC1-429C-A07E-B59807BB8D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FB181-230E-4A12-AD1E-16EADD028E88}" type="datetime1">
              <a:rPr lang="en-US" smtClean="0"/>
              <a:pPr/>
              <a:t>12/31/2012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9F68D-4FC1-429C-A07E-B59807BB8D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smoore@frederickcountymd.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fredericknewspost.com/photos/12/08/18/139548_large.jpg"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362200"/>
            <a:ext cx="8458200" cy="1981200"/>
          </a:xfrm>
        </p:spPr>
        <p:txBody>
          <a:bodyPr>
            <a:normAutofit fontScale="25000" lnSpcReduction="20000"/>
          </a:bodyPr>
          <a:lstStyle/>
          <a:p>
            <a:r>
              <a:rPr lang="en-US" sz="16000" b="1" dirty="0" smtClean="0">
                <a:solidFill>
                  <a:srgbClr val="0070C0"/>
                </a:solidFill>
                <a:latin typeface="Segoe UI" pitchFamily="34" charset="0"/>
                <a:cs typeface="Segoe UI" pitchFamily="34" charset="0"/>
              </a:rPr>
              <a:t>Understanding the State’s</a:t>
            </a:r>
          </a:p>
          <a:p>
            <a:r>
              <a:rPr lang="en-US" sz="16000" b="1" dirty="0" smtClean="0">
                <a:solidFill>
                  <a:srgbClr val="0070C0"/>
                </a:solidFill>
                <a:latin typeface="Segoe UI" pitchFamily="34" charset="0"/>
                <a:cs typeface="Segoe UI" pitchFamily="34" charset="0"/>
              </a:rPr>
              <a:t>Accounting for Growth Policy</a:t>
            </a:r>
          </a:p>
          <a:p>
            <a:r>
              <a:rPr lang="en-US" sz="16000" b="1" dirty="0" smtClean="0">
                <a:solidFill>
                  <a:srgbClr val="0070C0"/>
                </a:solidFill>
                <a:latin typeface="Segoe UI" pitchFamily="34" charset="0"/>
                <a:cs typeface="Segoe UI" pitchFamily="34" charset="0"/>
              </a:rPr>
              <a:t>From a County Perspective</a:t>
            </a:r>
          </a:p>
          <a:p>
            <a:endParaRPr lang="en-US" b="1" dirty="0" smtClean="0">
              <a:solidFill>
                <a:srgbClr val="0070C0"/>
              </a:solidFill>
              <a:latin typeface="Segoe UI" pitchFamily="34" charset="0"/>
              <a:cs typeface="Segoe UI" pitchFamily="34" charset="0"/>
            </a:endParaRPr>
          </a:p>
          <a:p>
            <a:endParaRPr lang="en-US" b="1" dirty="0" smtClean="0">
              <a:solidFill>
                <a:srgbClr val="0070C0"/>
              </a:solidFill>
              <a:latin typeface="Segoe UI" pitchFamily="34" charset="0"/>
              <a:cs typeface="Segoe UI" pitchFamily="34" charset="0"/>
            </a:endParaRPr>
          </a:p>
          <a:p>
            <a:r>
              <a:rPr lang="en-US" sz="9600" b="1" dirty="0" smtClean="0">
                <a:solidFill>
                  <a:srgbClr val="0070C0"/>
                </a:solidFill>
                <a:latin typeface="Segoe UI" pitchFamily="34" charset="0"/>
                <a:cs typeface="Segoe UI" pitchFamily="34" charset="0"/>
              </a:rPr>
              <a:t>January 3, 2012</a:t>
            </a:r>
          </a:p>
          <a:p>
            <a:r>
              <a:rPr lang="en-US" sz="9600" b="1" dirty="0" smtClean="0">
                <a:solidFill>
                  <a:srgbClr val="0070C0"/>
                </a:solidFill>
                <a:latin typeface="Segoe UI" pitchFamily="34" charset="0"/>
                <a:cs typeface="Segoe UI" pitchFamily="34" charset="0"/>
              </a:rPr>
              <a:t>Maryland Association of Counties</a:t>
            </a:r>
          </a:p>
          <a:p>
            <a:r>
              <a:rPr lang="en-US" sz="9600" b="1" dirty="0" smtClean="0">
                <a:solidFill>
                  <a:srgbClr val="0070C0"/>
                </a:solidFill>
                <a:latin typeface="Segoe UI" pitchFamily="34" charset="0"/>
                <a:cs typeface="Segoe UI" pitchFamily="34" charset="0"/>
              </a:rPr>
              <a:t>Annual Winter Conference</a:t>
            </a:r>
          </a:p>
          <a:p>
            <a:endParaRPr lang="en-US" sz="4800" b="1" dirty="0" smtClean="0">
              <a:solidFill>
                <a:srgbClr val="0070C0"/>
              </a:solidFill>
              <a:latin typeface="Segoe UI" pitchFamily="34" charset="0"/>
              <a:cs typeface="Segoe UI" pitchFamily="34" charset="0"/>
            </a:endParaRPr>
          </a:p>
          <a:p>
            <a:endParaRPr lang="en-US" sz="1200" dirty="0" smtClean="0">
              <a:solidFill>
                <a:srgbClr val="77933C"/>
              </a:solidFill>
              <a:cs typeface="Segoe UI" pitchFamily="34" charset="0"/>
            </a:endParaRPr>
          </a:p>
        </p:txBody>
      </p:sp>
      <p:sp>
        <p:nvSpPr>
          <p:cNvPr id="13" name="Rectangle 12"/>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fc_logo.png"/>
          <p:cNvPicPr>
            <a:picLocks noChangeAspect="1"/>
          </p:cNvPicPr>
          <p:nvPr/>
        </p:nvPicPr>
        <p:blipFill>
          <a:blip r:embed="rId3" cstate="print"/>
          <a:stretch>
            <a:fillRect/>
          </a:stretch>
        </p:blipFill>
        <p:spPr>
          <a:xfrm>
            <a:off x="3200400" y="76200"/>
            <a:ext cx="2543489" cy="2362200"/>
          </a:xfrm>
          <a:prstGeom prst="rect">
            <a:avLst/>
          </a:prstGeom>
        </p:spPr>
      </p:pic>
      <p:sp>
        <p:nvSpPr>
          <p:cNvPr id="7" name="TextBox 6"/>
          <p:cNvSpPr txBox="1"/>
          <p:nvPr/>
        </p:nvSpPr>
        <p:spPr>
          <a:xfrm>
            <a:off x="381000" y="5562600"/>
            <a:ext cx="8382000" cy="954107"/>
          </a:xfrm>
          <a:prstGeom prst="rect">
            <a:avLst/>
          </a:prstGeom>
          <a:noFill/>
        </p:spPr>
        <p:txBody>
          <a:bodyPr wrap="square" rtlCol="0">
            <a:spAutoFit/>
          </a:bodyPr>
          <a:lstStyle/>
          <a:p>
            <a:pPr algn="ctr"/>
            <a:r>
              <a:rPr lang="en-US" sz="2800" b="1" i="1" dirty="0" smtClean="0">
                <a:solidFill>
                  <a:schemeClr val="accent3">
                    <a:lumMod val="75000"/>
                  </a:schemeClr>
                </a:solidFill>
                <a:latin typeface="Segoe UI" pitchFamily="34" charset="0"/>
                <a:cs typeface="Segoe UI" pitchFamily="34" charset="0"/>
              </a:rPr>
              <a:t>Frederick County Office of Sustainability and Environmental Resources</a:t>
            </a:r>
            <a:endParaRPr lang="en-US" sz="2800" b="1" i="1" dirty="0">
              <a:solidFill>
                <a:schemeClr val="accent3">
                  <a:lumMod val="75000"/>
                </a:schemeClr>
              </a:solidFill>
              <a:latin typeface="Segoe UI" pitchFamily="34" charset="0"/>
              <a:cs typeface="Segoe UI" pitchFamily="34" charset="0"/>
            </a:endParaRPr>
          </a:p>
        </p:txBody>
      </p:sp>
      <p:sp>
        <p:nvSpPr>
          <p:cNvPr id="8" name="Slide Number Placeholder 7"/>
          <p:cNvSpPr>
            <a:spLocks noGrp="1"/>
          </p:cNvSpPr>
          <p:nvPr>
            <p:ph type="sldNum" sz="quarter" idx="12"/>
          </p:nvPr>
        </p:nvSpPr>
        <p:spPr/>
        <p:txBody>
          <a:bodyPr/>
          <a:lstStyle/>
          <a:p>
            <a:fld id="{A7E9F68D-4FC1-429C-A07E-B59807BB8D9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153400" cy="4800600"/>
          </a:xfrm>
        </p:spPr>
        <p:txBody>
          <a:bodyPr>
            <a:normAutofit fontScale="70000" lnSpcReduction="20000"/>
          </a:bodyPr>
          <a:lstStyle/>
          <a:p>
            <a:pPr marL="514350" indent="-514350" algn="l">
              <a:buFont typeface="Arial" pitchFamily="34" charset="0"/>
              <a:buChar char="•"/>
            </a:pPr>
            <a:r>
              <a:rPr lang="en-US" sz="5400" b="1" dirty="0" smtClean="0">
                <a:solidFill>
                  <a:schemeClr val="accent3">
                    <a:lumMod val="75000"/>
                  </a:schemeClr>
                </a:solidFill>
              </a:rPr>
              <a:t>Jurisdictions should have first right of refusal on fees collected rather than to the Bay Restoration Fund as proposed by MDE.</a:t>
            </a:r>
          </a:p>
          <a:p>
            <a:pPr marL="514350" indent="-514350" algn="l">
              <a:buFont typeface="Arial" pitchFamily="34" charset="0"/>
              <a:buChar char="•"/>
            </a:pPr>
            <a:r>
              <a:rPr lang="en-US" sz="5400" b="1" dirty="0" smtClean="0">
                <a:solidFill>
                  <a:schemeClr val="accent3">
                    <a:lumMod val="75000"/>
                  </a:schemeClr>
                </a:solidFill>
              </a:rPr>
              <a:t>If fees go to the Bay Restoration Fund, local water bodies with impairments will become further impaired.</a:t>
            </a:r>
          </a:p>
          <a:p>
            <a:pPr marL="514350" indent="-514350" algn="l">
              <a:buFont typeface="Arial" pitchFamily="34" charset="0"/>
              <a:buChar char="•"/>
            </a:pPr>
            <a:endParaRPr lang="en-US" sz="26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10</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Fee-In-Lieu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cstate="print"/>
          <a:srcRect l="8750" t="20312" r="14375" b="22656"/>
          <a:stretch>
            <a:fillRect/>
          </a:stretch>
        </p:blipFill>
        <p:spPr bwMode="auto">
          <a:xfrm>
            <a:off x="533399" y="3630341"/>
            <a:ext cx="5181601" cy="3075259"/>
          </a:xfrm>
          <a:prstGeom prst="rect">
            <a:avLst/>
          </a:prstGeom>
          <a:noFill/>
          <a:ln w="9525">
            <a:noFill/>
            <a:miter lim="800000"/>
            <a:headEnd/>
            <a:tailEnd/>
          </a:ln>
        </p:spPr>
      </p:pic>
      <p:sp>
        <p:nvSpPr>
          <p:cNvPr id="3" name="Subtitle 2"/>
          <p:cNvSpPr>
            <a:spLocks noGrp="1"/>
          </p:cNvSpPr>
          <p:nvPr>
            <p:ph type="subTitle" idx="1"/>
          </p:nvPr>
        </p:nvSpPr>
        <p:spPr>
          <a:xfrm>
            <a:off x="533400" y="1828800"/>
            <a:ext cx="5029200" cy="4800600"/>
          </a:xfrm>
        </p:spPr>
        <p:txBody>
          <a:bodyPr>
            <a:normAutofit/>
          </a:bodyPr>
          <a:lstStyle/>
          <a:p>
            <a:pPr marL="514350" indent="-514350" algn="l">
              <a:buFont typeface="Arial" pitchFamily="34" charset="0"/>
              <a:buChar char="•"/>
            </a:pPr>
            <a:endParaRPr lang="en-US" sz="5400" b="1" dirty="0" smtClean="0">
              <a:solidFill>
                <a:schemeClr val="accent3">
                  <a:lumMod val="75000"/>
                </a:schemeClr>
              </a:solidFill>
            </a:endParaRPr>
          </a:p>
          <a:p>
            <a:pPr marL="514350" indent="-514350" algn="l">
              <a:buFont typeface="Arial" pitchFamily="34" charset="0"/>
              <a:buChar char="•"/>
            </a:pPr>
            <a:endParaRPr lang="en-US" sz="26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4"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11</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Trading</a:t>
            </a:r>
          </a:p>
        </p:txBody>
      </p:sp>
      <p:pic>
        <p:nvPicPr>
          <p:cNvPr id="50178" name="Picture 2"/>
          <p:cNvPicPr>
            <a:picLocks noChangeAspect="1" noChangeArrowheads="1"/>
          </p:cNvPicPr>
          <p:nvPr/>
        </p:nvPicPr>
        <p:blipFill>
          <a:blip r:embed="rId5" cstate="print"/>
          <a:srcRect l="10163" r="6504"/>
          <a:stretch>
            <a:fillRect/>
          </a:stretch>
        </p:blipFill>
        <p:spPr bwMode="auto">
          <a:xfrm>
            <a:off x="5966046" y="1676400"/>
            <a:ext cx="2873154" cy="3733800"/>
          </a:xfrm>
          <a:prstGeom prst="rect">
            <a:avLst/>
          </a:prstGeom>
          <a:noFill/>
          <a:ln w="9525">
            <a:noFill/>
            <a:miter lim="800000"/>
            <a:headEnd/>
            <a:tailEnd/>
          </a:ln>
        </p:spPr>
      </p:pic>
      <p:sp>
        <p:nvSpPr>
          <p:cNvPr id="10" name="Subtitle 2"/>
          <p:cNvSpPr txBox="1">
            <a:spLocks/>
          </p:cNvSpPr>
          <p:nvPr/>
        </p:nvSpPr>
        <p:spPr>
          <a:xfrm>
            <a:off x="304800" y="1676400"/>
            <a:ext cx="5638800" cy="1752600"/>
          </a:xfrm>
          <a:prstGeom prst="rect">
            <a:avLst/>
          </a:prstGeom>
        </p:spPr>
        <p:txBody>
          <a:bodyPr vert="horz" lIns="91440" tIns="45720" rIns="91440" bIns="45720" rtlCol="0">
            <a:normAutofit fontScale="25000" lnSpcReduction="20000"/>
          </a:bodyPr>
          <a:lstStyle/>
          <a:p>
            <a:pPr marL="182880" marR="0" lvl="0" indent="-18288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200" b="1" i="0" u="none" strike="noStrike" kern="1200" cap="none" spc="0" normalizeH="0" baseline="0" noProof="0" dirty="0" smtClean="0">
                <a:ln>
                  <a:noFill/>
                </a:ln>
                <a:solidFill>
                  <a:schemeClr val="accent3">
                    <a:lumMod val="75000"/>
                  </a:schemeClr>
                </a:solidFill>
                <a:effectLst/>
                <a:uLnTx/>
                <a:uFillTx/>
                <a:latin typeface="+mn-lt"/>
                <a:ea typeface="+mn-ea"/>
                <a:cs typeface="+mn-cs"/>
              </a:rPr>
              <a:t>Trading can save 79%-82% of</a:t>
            </a:r>
            <a:r>
              <a:rPr kumimoji="0" lang="en-US" sz="7200" b="1" i="0" u="none" strike="noStrike" kern="1200" cap="none" spc="0" normalizeH="0" noProof="0" dirty="0" smtClean="0">
                <a:ln>
                  <a:noFill/>
                </a:ln>
                <a:solidFill>
                  <a:schemeClr val="accent3">
                    <a:lumMod val="75000"/>
                  </a:schemeClr>
                </a:solidFill>
                <a:effectLst/>
                <a:uLnTx/>
                <a:uFillTx/>
                <a:latin typeface="+mn-lt"/>
                <a:ea typeface="+mn-ea"/>
                <a:cs typeface="+mn-cs"/>
              </a:rPr>
              <a:t> costs to reduce pollutants between WWTPs, Ag, and Urban.</a:t>
            </a:r>
          </a:p>
          <a:p>
            <a:pPr marL="182880" marR="0" lvl="0" indent="-18288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200" b="1" i="0" u="none" strike="noStrike" kern="1200" cap="none" spc="0" normalizeH="0" noProof="0" dirty="0" smtClean="0">
                <a:ln>
                  <a:noFill/>
                </a:ln>
                <a:solidFill>
                  <a:schemeClr val="accent3">
                    <a:lumMod val="75000"/>
                  </a:schemeClr>
                </a:solidFill>
                <a:effectLst/>
                <a:uLnTx/>
                <a:uFillTx/>
                <a:latin typeface="+mn-lt"/>
                <a:ea typeface="+mn-ea"/>
                <a:cs typeface="+mn-cs"/>
              </a:rPr>
              <a:t>Geographies must be &gt; in-basin-state.  MACo is proposing same.</a:t>
            </a:r>
          </a:p>
          <a:p>
            <a:pPr marL="182880" marR="0" lvl="0" indent="-18288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7200" b="1" dirty="0" smtClean="0">
                <a:solidFill>
                  <a:schemeClr val="accent3">
                    <a:lumMod val="75000"/>
                  </a:schemeClr>
                </a:solidFill>
              </a:rPr>
              <a:t>Some counties want right to limit trading in boundaries</a:t>
            </a:r>
          </a:p>
          <a:p>
            <a:pPr marL="182880" marR="0" lvl="0" indent="-18288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200" b="1" i="0" u="none" strike="noStrike" kern="1200" cap="none" spc="0" normalizeH="0" noProof="0" dirty="0" smtClean="0">
                <a:ln>
                  <a:noFill/>
                </a:ln>
                <a:solidFill>
                  <a:schemeClr val="accent3">
                    <a:lumMod val="75000"/>
                  </a:schemeClr>
                </a:solidFill>
                <a:effectLst/>
                <a:uLnTx/>
                <a:uFillTx/>
                <a:latin typeface="+mn-lt"/>
                <a:ea typeface="+mn-ea"/>
                <a:cs typeface="+mn-cs"/>
              </a:rPr>
              <a:t>MDE and EPA won’t allow trading outside of an impaired water body but this eliminates trades</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5400" b="1" i="0" u="none" strike="noStrike" kern="1200" cap="none" spc="0" normalizeH="0" baseline="0" noProof="0" dirty="0" smtClean="0">
              <a:ln>
                <a:noFill/>
              </a:ln>
              <a:solidFill>
                <a:schemeClr val="accent3">
                  <a:lumMod val="75000"/>
                </a:schemeClr>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5400" b="1" i="0" u="none" strike="noStrike" kern="1200" cap="none" spc="0" normalizeH="0" baseline="0" noProof="0" dirty="0" smtClean="0">
              <a:ln>
                <a:noFill/>
              </a:ln>
              <a:solidFill>
                <a:schemeClr val="accent3">
                  <a:lumMod val="75000"/>
                </a:schemeClr>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chemeClr val="accent3">
                  <a:lumMod val="75000"/>
                </a:schemeClr>
              </a:solidFill>
              <a:effectLst/>
              <a:uLnTx/>
              <a:uFillTx/>
              <a:latin typeface="+mn-lt"/>
              <a:ea typeface="+mn-ea"/>
              <a:cs typeface="+mn-cs"/>
            </a:endParaRPr>
          </a:p>
        </p:txBody>
      </p:sp>
      <p:graphicFrame>
        <p:nvGraphicFramePr>
          <p:cNvPr id="12" name="Diagram 11"/>
          <p:cNvGraphicFramePr/>
          <p:nvPr/>
        </p:nvGraphicFramePr>
        <p:xfrm>
          <a:off x="5943600" y="5334000"/>
          <a:ext cx="2895600" cy="60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153400" cy="4648200"/>
          </a:xfrm>
        </p:spPr>
        <p:txBody>
          <a:bodyPr>
            <a:normAutofit fontScale="62500" lnSpcReduction="20000"/>
          </a:bodyPr>
          <a:lstStyle/>
          <a:p>
            <a:pPr marL="514350" indent="-514350" algn="l">
              <a:buFont typeface="Arial" pitchFamily="34" charset="0"/>
              <a:buChar char="•"/>
            </a:pPr>
            <a:r>
              <a:rPr lang="en-US" sz="5400" b="1" dirty="0" smtClean="0">
                <a:solidFill>
                  <a:schemeClr val="accent3">
                    <a:lumMod val="75000"/>
                  </a:schemeClr>
                </a:solidFill>
              </a:rPr>
              <a:t>Draft regulation proposes offsets on one acre and greater.</a:t>
            </a:r>
          </a:p>
          <a:p>
            <a:pPr marL="514350" indent="-514350" algn="l">
              <a:buFont typeface="Arial" pitchFamily="34" charset="0"/>
              <a:buChar char="•"/>
            </a:pPr>
            <a:r>
              <a:rPr lang="en-US" sz="5400" b="1" dirty="0" smtClean="0">
                <a:solidFill>
                  <a:schemeClr val="accent3">
                    <a:lumMod val="75000"/>
                  </a:schemeClr>
                </a:solidFill>
              </a:rPr>
              <a:t>MDE is proposing to require offsets for land disturbances of less than 1 acre.  </a:t>
            </a:r>
          </a:p>
          <a:p>
            <a:pPr marL="514350" indent="-514350" algn="l">
              <a:buFont typeface="Arial" pitchFamily="34" charset="0"/>
              <a:buChar char="•"/>
            </a:pPr>
            <a:r>
              <a:rPr lang="en-US" sz="5400" b="1" dirty="0" smtClean="0">
                <a:solidFill>
                  <a:schemeClr val="accent3">
                    <a:lumMod val="75000"/>
                  </a:schemeClr>
                </a:solidFill>
              </a:rPr>
              <a:t>MDE’s proposed 5,000 square feet of disturbed land could capture basic home renovations, triggering a substantial cost for a project that is not actually creating new growth.</a:t>
            </a:r>
            <a:endParaRPr lang="en-US" sz="26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12</a:t>
            </a:fld>
            <a:endParaRPr lang="en-US" dirty="0"/>
          </a:p>
        </p:txBody>
      </p:sp>
      <p:sp>
        <p:nvSpPr>
          <p:cNvPr id="9" name="Subtitle 2"/>
          <p:cNvSpPr txBox="1">
            <a:spLocks/>
          </p:cNvSpPr>
          <p:nvPr/>
        </p:nvSpPr>
        <p:spPr>
          <a:xfrm>
            <a:off x="1905000" y="457200"/>
            <a:ext cx="7239000" cy="685800"/>
          </a:xfrm>
          <a:prstGeom prst="rect">
            <a:avLst/>
          </a:prstGeom>
        </p:spPr>
        <p:txBody>
          <a:bodyPr vert="horz" lIns="91440" tIns="45720" rIns="91440" bIns="45720" rtlCol="0">
            <a:noAutofit/>
          </a:bodyPr>
          <a:lstStyle/>
          <a:p>
            <a:pPr lvl="0">
              <a:spcBef>
                <a:spcPct val="20000"/>
              </a:spcBef>
              <a:defRPr/>
            </a:pPr>
            <a:r>
              <a:rPr lang="en-US" sz="3600" b="1" dirty="0" smtClean="0">
                <a:solidFill>
                  <a:srgbClr val="0070C0"/>
                </a:solidFill>
                <a:latin typeface="Segoe UI" pitchFamily="34" charset="0"/>
                <a:cs typeface="Segoe UI" pitchFamily="34" charset="0"/>
              </a:rPr>
              <a:t>Applicability of Offsets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153400" cy="4648200"/>
          </a:xfrm>
        </p:spPr>
        <p:txBody>
          <a:bodyPr>
            <a:normAutofit fontScale="77500" lnSpcReduction="20000"/>
          </a:bodyPr>
          <a:lstStyle/>
          <a:p>
            <a:pPr marL="514350" indent="-514350" algn="l">
              <a:buFont typeface="Arial" pitchFamily="34" charset="0"/>
              <a:buChar char="•"/>
            </a:pPr>
            <a:r>
              <a:rPr lang="en-US" sz="5400" b="1" dirty="0" smtClean="0">
                <a:solidFill>
                  <a:schemeClr val="accent3">
                    <a:lumMod val="75000"/>
                  </a:schemeClr>
                </a:solidFill>
              </a:rPr>
              <a:t>Developer should not be required to address nutrient and sediment runoff that existed on the land prior to the new development</a:t>
            </a:r>
          </a:p>
          <a:p>
            <a:pPr marL="514350" indent="-514350" algn="l">
              <a:buFont typeface="Arial" pitchFamily="34" charset="0"/>
              <a:buChar char="•"/>
            </a:pPr>
            <a:r>
              <a:rPr lang="en-US" sz="5400" b="1" dirty="0" smtClean="0">
                <a:solidFill>
                  <a:schemeClr val="accent3">
                    <a:lumMod val="75000"/>
                  </a:schemeClr>
                </a:solidFill>
              </a:rPr>
              <a:t>Requires reductions rather than setting a pollution cap</a:t>
            </a:r>
          </a:p>
          <a:p>
            <a:pPr marL="514350" indent="-514350" algn="l">
              <a:buFont typeface="Arial" pitchFamily="34" charset="0"/>
              <a:buChar char="•"/>
            </a:pPr>
            <a:r>
              <a:rPr lang="en-US" sz="5400" b="1" dirty="0" smtClean="0">
                <a:solidFill>
                  <a:schemeClr val="accent3">
                    <a:lumMod val="75000"/>
                  </a:schemeClr>
                </a:solidFill>
              </a:rPr>
              <a:t>Source of major expense</a:t>
            </a: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13</a:t>
            </a:fld>
            <a:endParaRPr lang="en-US" dirty="0"/>
          </a:p>
        </p:txBody>
      </p:sp>
      <p:sp>
        <p:nvSpPr>
          <p:cNvPr id="9" name="Subtitle 2"/>
          <p:cNvSpPr txBox="1">
            <a:spLocks/>
          </p:cNvSpPr>
          <p:nvPr/>
        </p:nvSpPr>
        <p:spPr>
          <a:xfrm>
            <a:off x="1828800" y="381000"/>
            <a:ext cx="7239000" cy="609600"/>
          </a:xfrm>
          <a:prstGeom prst="rect">
            <a:avLst/>
          </a:prstGeom>
        </p:spPr>
        <p:txBody>
          <a:bodyPr vert="horz" lIns="91440" tIns="45720" rIns="91440" bIns="45720" rtlCol="0">
            <a:noAutofit/>
          </a:bodyPr>
          <a:lstStyle/>
          <a:p>
            <a:pPr lvl="0">
              <a:spcBef>
                <a:spcPct val="20000"/>
              </a:spcBef>
              <a:defRPr/>
            </a:pPr>
            <a:r>
              <a:rPr lang="en-US" sz="4000" b="1" dirty="0" smtClean="0">
                <a:solidFill>
                  <a:srgbClr val="0070C0"/>
                </a:solidFill>
                <a:latin typeface="Segoe UI" pitchFamily="34" charset="0"/>
                <a:cs typeface="Segoe UI" pitchFamily="34" charset="0"/>
              </a:rPr>
              <a:t>Offset Loads, Redevelopment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153400" cy="4800600"/>
          </a:xfrm>
        </p:spPr>
        <p:txBody>
          <a:bodyPr>
            <a:normAutofit fontScale="55000" lnSpcReduction="20000"/>
          </a:bodyPr>
          <a:lstStyle/>
          <a:p>
            <a:pPr marL="514350" indent="-514350" algn="l">
              <a:buFont typeface="Arial" pitchFamily="34" charset="0"/>
              <a:buChar char="•"/>
            </a:pPr>
            <a:r>
              <a:rPr lang="en-US" sz="5400" b="1" dirty="0" smtClean="0">
                <a:solidFill>
                  <a:schemeClr val="accent3">
                    <a:lumMod val="75000"/>
                  </a:schemeClr>
                </a:solidFill>
              </a:rPr>
              <a:t>Local governments should not have to take over responsibility for maintaining offsets after a 30-year period. MACo is opposed to requirement. </a:t>
            </a:r>
          </a:p>
          <a:p>
            <a:pPr marL="514350" indent="-514350" algn="l">
              <a:buFont typeface="Arial" pitchFamily="34" charset="0"/>
              <a:buChar char="•"/>
            </a:pPr>
            <a:r>
              <a:rPr lang="en-US" sz="5400" b="1" dirty="0" smtClean="0">
                <a:solidFill>
                  <a:schemeClr val="accent3">
                    <a:lumMod val="75000"/>
                  </a:schemeClr>
                </a:solidFill>
              </a:rPr>
              <a:t>Implicitly makes counties responsible for total replacement cost of practices after 30 years.</a:t>
            </a:r>
          </a:p>
          <a:p>
            <a:pPr marL="514350" indent="-514350" algn="l">
              <a:buFont typeface="Arial" pitchFamily="34" charset="0"/>
              <a:buChar char="•"/>
            </a:pPr>
            <a:r>
              <a:rPr lang="en-US" sz="5400" b="1" dirty="0" smtClean="0">
                <a:solidFill>
                  <a:schemeClr val="accent3">
                    <a:lumMod val="75000"/>
                  </a:schemeClr>
                </a:solidFill>
              </a:rPr>
              <a:t>Some counties want to take over O&amp;M.  Should be voluntary. </a:t>
            </a:r>
          </a:p>
          <a:p>
            <a:pPr marL="514350" indent="-514350" algn="l">
              <a:buFont typeface="Arial" pitchFamily="34" charset="0"/>
              <a:buChar char="•"/>
            </a:pPr>
            <a:r>
              <a:rPr lang="en-US" sz="5400" b="1" dirty="0" smtClean="0">
                <a:solidFill>
                  <a:schemeClr val="accent3">
                    <a:lumMod val="75000"/>
                  </a:schemeClr>
                </a:solidFill>
              </a:rPr>
              <a:t>Counties should not be guarantor if broker/aggregator fails.</a:t>
            </a: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14</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Responsibility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15</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Responsibility</a:t>
            </a:r>
          </a:p>
        </p:txBody>
      </p:sp>
      <p:graphicFrame>
        <p:nvGraphicFramePr>
          <p:cNvPr id="11" name="Table 10"/>
          <p:cNvGraphicFramePr>
            <a:graphicFrameLocks noGrp="1"/>
          </p:cNvGraphicFramePr>
          <p:nvPr/>
        </p:nvGraphicFramePr>
        <p:xfrm>
          <a:off x="990600" y="2743200"/>
          <a:ext cx="7162800" cy="3925824"/>
        </p:xfrm>
        <a:graphic>
          <a:graphicData uri="http://schemas.openxmlformats.org/drawingml/2006/table">
            <a:tbl>
              <a:tblPr/>
              <a:tblGrid>
                <a:gridCol w="4795658"/>
                <a:gridCol w="2367142"/>
              </a:tblGrid>
              <a:tr h="675757">
                <a:tc>
                  <a:txBody>
                    <a:bodyPr/>
                    <a:lstStyle/>
                    <a:p>
                      <a:pPr marL="0" marR="0">
                        <a:lnSpc>
                          <a:spcPct val="115000"/>
                        </a:lnSpc>
                        <a:spcBef>
                          <a:spcPts val="0"/>
                        </a:spcBef>
                        <a:spcAft>
                          <a:spcPts val="0"/>
                        </a:spcAft>
                      </a:pPr>
                      <a:r>
                        <a:rPr lang="en-US" sz="1400" b="1" dirty="0">
                          <a:solidFill>
                            <a:srgbClr val="FFFFFF"/>
                          </a:solidFill>
                          <a:latin typeface="Calibri"/>
                          <a:ea typeface="Times New Roman"/>
                          <a:cs typeface="Times New Roman"/>
                        </a:rPr>
                        <a:t>BMP Name</a:t>
                      </a:r>
                      <a:endParaRPr lang="en-US" sz="1400" b="1" dirty="0">
                        <a:solidFill>
                          <a:srgbClr val="FFFFFF"/>
                        </a:solidFill>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c>
                  <a:txBody>
                    <a:bodyPr/>
                    <a:lstStyle/>
                    <a:p>
                      <a:pPr marL="0" marR="0" algn="ctr">
                        <a:lnSpc>
                          <a:spcPct val="115000"/>
                        </a:lnSpc>
                        <a:spcBef>
                          <a:spcPts val="0"/>
                        </a:spcBef>
                        <a:spcAft>
                          <a:spcPts val="0"/>
                        </a:spcAft>
                      </a:pPr>
                      <a:r>
                        <a:rPr lang="en-US" sz="1400" b="1" dirty="0">
                          <a:solidFill>
                            <a:srgbClr val="FFFFFF"/>
                          </a:solidFill>
                          <a:latin typeface="Calibri"/>
                          <a:ea typeface="Times New Roman"/>
                          <a:cs typeface="Times New Roman"/>
                        </a:rPr>
                        <a:t>BMP Unit Cost </a:t>
                      </a:r>
                      <a:r>
                        <a:rPr lang="en-US" sz="1400" b="1" dirty="0" smtClean="0">
                          <a:solidFill>
                            <a:srgbClr val="FFFFFF"/>
                          </a:solidFill>
                          <a:latin typeface="Calibri"/>
                          <a:ea typeface="Times New Roman"/>
                          <a:cs typeface="Times New Roman"/>
                        </a:rPr>
                        <a:t>per Impervious Acre Treated for </a:t>
                      </a:r>
                      <a:r>
                        <a:rPr lang="en-US" sz="1400" b="1" dirty="0">
                          <a:solidFill>
                            <a:srgbClr val="FFFFFF"/>
                          </a:solidFill>
                          <a:latin typeface="Calibri"/>
                          <a:ea typeface="Times New Roman"/>
                          <a:cs typeface="Times New Roman"/>
                        </a:rPr>
                        <a:t>20-yr Life Cycle</a:t>
                      </a:r>
                      <a:endParaRPr lang="en-US" sz="1400" b="1" dirty="0">
                        <a:solidFill>
                          <a:srgbClr val="FFFFFF"/>
                        </a:solidFill>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50000"/>
                      </a:schemeClr>
                    </a:solidFill>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Bioretention/raingardens*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217,370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Bioswale</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62,620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9">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Dry Detention Ponds and Hydrodynamic </a:t>
                      </a:r>
                      <a:r>
                        <a:rPr lang="en-US" sz="1400" b="1" dirty="0" smtClean="0">
                          <a:solidFill>
                            <a:srgbClr val="000000"/>
                          </a:solidFill>
                          <a:latin typeface="Calibri"/>
                          <a:ea typeface="Times New Roman"/>
                          <a:cs typeface="Times New Roman"/>
                        </a:rPr>
                        <a:t>Structures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112,620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Dry Extended Detention </a:t>
                      </a:r>
                      <a:r>
                        <a:rPr lang="en-US" sz="1400" b="1" dirty="0" smtClean="0">
                          <a:solidFill>
                            <a:srgbClr val="000000"/>
                          </a:solidFill>
                          <a:latin typeface="Calibri"/>
                          <a:ea typeface="Times New Roman"/>
                          <a:cs typeface="Times New Roman"/>
                        </a:rPr>
                        <a:t>Ponds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97,120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Impervious Urban Surface Reduction</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163,957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MS4 Permit - Stormwater </a:t>
                      </a:r>
                      <a:r>
                        <a:rPr lang="en-US" sz="1400" b="1" dirty="0" smtClean="0">
                          <a:solidFill>
                            <a:srgbClr val="000000"/>
                          </a:solidFill>
                          <a:latin typeface="Calibri"/>
                          <a:ea typeface="Times New Roman"/>
                          <a:cs typeface="Times New Roman"/>
                        </a:rPr>
                        <a:t>Retrofit</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97,120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Urban Filtering Practices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88,620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Urban Forest Buffers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57,207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Urban Infiltration Practices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84,370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Urban Tree Planting: Urban Tree Canopy</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207,207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14">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Vegetated Open Channel - Urban</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38,207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Wet Ponds and Wetlands</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4,063 </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400" b="1" dirty="0">
                          <a:solidFill>
                            <a:srgbClr val="000000"/>
                          </a:solidFill>
                          <a:latin typeface="Calibri"/>
                          <a:ea typeface="Times New Roman"/>
                          <a:cs typeface="Times New Roman"/>
                        </a:rPr>
                        <a:t>Urban Stream Restoration/Shoreline Erosion </a:t>
                      </a:r>
                      <a:r>
                        <a:rPr lang="en-US" sz="1400" b="1" dirty="0" smtClean="0">
                          <a:solidFill>
                            <a:srgbClr val="000000"/>
                          </a:solidFill>
                          <a:latin typeface="Calibri"/>
                          <a:ea typeface="Times New Roman"/>
                          <a:cs typeface="Times New Roman"/>
                        </a:rPr>
                        <a:t>Control</a:t>
                      </a:r>
                      <a:endParaRPr lang="en-US" sz="1400" b="1" dirty="0">
                        <a:latin typeface="Calibri"/>
                        <a:ea typeface="Calibri"/>
                        <a:cs typeface="Times New Roman"/>
                      </a:endParaRPr>
                    </a:p>
                  </a:txBody>
                  <a:tcPr marL="32927" marR="32927"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latin typeface="Calibri"/>
                          <a:ea typeface="Times New Roman"/>
                          <a:cs typeface="Times New Roman"/>
                        </a:rPr>
                        <a:t>$</a:t>
                      </a:r>
                      <a:r>
                        <a:rPr lang="en-US" sz="1400" b="1" dirty="0" smtClean="0">
                          <a:solidFill>
                            <a:srgbClr val="000000"/>
                          </a:solidFill>
                          <a:latin typeface="Calibri"/>
                          <a:ea typeface="Times New Roman"/>
                          <a:cs typeface="Times New Roman"/>
                        </a:rPr>
                        <a:t>82,320</a:t>
                      </a:r>
                      <a:endParaRPr lang="en-US" sz="1400" b="1" dirty="0">
                        <a:latin typeface="Calibri"/>
                        <a:ea typeface="Calibri"/>
                        <a:cs typeface="Times New Roman"/>
                      </a:endParaRPr>
                    </a:p>
                  </a:txBody>
                  <a:tcPr marL="32927" marR="329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Subtitle 2"/>
          <p:cNvSpPr>
            <a:spLocks noGrp="1"/>
          </p:cNvSpPr>
          <p:nvPr>
            <p:ph type="subTitle" idx="1"/>
          </p:nvPr>
        </p:nvSpPr>
        <p:spPr>
          <a:xfrm>
            <a:off x="838200" y="1676400"/>
            <a:ext cx="7543800" cy="1219200"/>
          </a:xfrm>
        </p:spPr>
        <p:txBody>
          <a:bodyPr>
            <a:normAutofit fontScale="40000" lnSpcReduction="20000"/>
          </a:bodyPr>
          <a:lstStyle/>
          <a:p>
            <a:pPr marL="182880" indent="-182880" algn="l">
              <a:buFont typeface="Arial" pitchFamily="34" charset="0"/>
              <a:buChar char="•"/>
            </a:pPr>
            <a:r>
              <a:rPr lang="en-US" sz="5400" b="1" dirty="0" smtClean="0">
                <a:solidFill>
                  <a:schemeClr val="accent3">
                    <a:lumMod val="75000"/>
                  </a:schemeClr>
                </a:solidFill>
              </a:rPr>
              <a:t>Costs below are from King and Hagan study commissioned by MDE for use with local Watershed Implementation Plans</a:t>
            </a:r>
          </a:p>
          <a:p>
            <a:pPr marL="182880" indent="-182880" algn="l">
              <a:buFont typeface="Arial" pitchFamily="34" charset="0"/>
              <a:buChar char="•"/>
            </a:pPr>
            <a:r>
              <a:rPr lang="en-US" sz="5400" b="1" dirty="0" smtClean="0">
                <a:solidFill>
                  <a:schemeClr val="accent3">
                    <a:lumMod val="75000"/>
                  </a:schemeClr>
                </a:solidFill>
              </a:rPr>
              <a:t>Repeat cost every 20 years.</a:t>
            </a:r>
            <a:endParaRPr lang="en-US" sz="26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153400" cy="4800600"/>
          </a:xfrm>
        </p:spPr>
        <p:txBody>
          <a:bodyPr>
            <a:normAutofit lnSpcReduction="10000"/>
          </a:bodyPr>
          <a:lstStyle/>
          <a:p>
            <a:pPr marL="514350" indent="-514350" algn="l">
              <a:buFont typeface="Arial" pitchFamily="34" charset="0"/>
              <a:buChar char="•"/>
            </a:pPr>
            <a:r>
              <a:rPr lang="en-US" sz="2800" b="1" dirty="0" smtClean="0">
                <a:solidFill>
                  <a:schemeClr val="accent3">
                    <a:lumMod val="75000"/>
                  </a:schemeClr>
                </a:solidFill>
              </a:rPr>
              <a:t>“MACo cannot support an AFG policy that would effectively halt growth in rural areas or destroy the viability of redevelopment projects in urban areas”:</a:t>
            </a:r>
          </a:p>
          <a:p>
            <a:pPr marL="971550" lvl="1" indent="-514350" algn="l">
              <a:buFont typeface="Arial" pitchFamily="34" charset="0"/>
              <a:buChar char="•"/>
            </a:pPr>
            <a:r>
              <a:rPr lang="en-US" sz="2400" b="1" dirty="0" smtClean="0">
                <a:solidFill>
                  <a:schemeClr val="accent3">
                    <a:lumMod val="75000"/>
                  </a:schemeClr>
                </a:solidFill>
              </a:rPr>
              <a:t>Local delivery rates for some basins are extremely high in the Bay Model due to high background rates, multipliers, correction factors. Impact to counties varies</a:t>
            </a:r>
          </a:p>
          <a:p>
            <a:pPr marL="971550" lvl="1" indent="-514350" algn="l">
              <a:buFont typeface="Arial" pitchFamily="34" charset="0"/>
              <a:buChar char="•"/>
            </a:pPr>
            <a:r>
              <a:rPr lang="en-US" sz="2400" b="1" dirty="0" smtClean="0">
                <a:solidFill>
                  <a:schemeClr val="accent3">
                    <a:lumMod val="75000"/>
                  </a:schemeClr>
                </a:solidFill>
              </a:rPr>
              <a:t>If MDE is not consistent about using same method for determining loading rates between development calcs and offset calcs, it penalizes counties with lower delivery ratios</a:t>
            </a:r>
          </a:p>
          <a:p>
            <a:pPr marL="971550" lvl="1" indent="-514350" algn="l">
              <a:buFont typeface="Arial" pitchFamily="34" charset="0"/>
              <a:buChar char="•"/>
            </a:pPr>
            <a:endParaRPr lang="en-US" sz="22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16</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Local Concerns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828800"/>
            <a:ext cx="8382000" cy="4800600"/>
          </a:xfrm>
        </p:spPr>
        <p:txBody>
          <a:bodyPr>
            <a:noAutofit/>
          </a:bodyPr>
          <a:lstStyle/>
          <a:p>
            <a:pPr marL="971550" lvl="1" indent="-514350" algn="l">
              <a:buFont typeface="Arial" pitchFamily="34" charset="0"/>
              <a:buChar char="•"/>
            </a:pPr>
            <a:r>
              <a:rPr lang="en-US" b="1" dirty="0" smtClean="0">
                <a:solidFill>
                  <a:schemeClr val="accent3">
                    <a:lumMod val="75000"/>
                  </a:schemeClr>
                </a:solidFill>
              </a:rPr>
              <a:t>Counties with little economic development expect growth to halt</a:t>
            </a:r>
          </a:p>
          <a:p>
            <a:pPr marL="971550" lvl="1" indent="-514350" algn="l">
              <a:buFont typeface="Arial" pitchFamily="34" charset="0"/>
              <a:buChar char="•"/>
            </a:pPr>
            <a:r>
              <a:rPr lang="en-US" b="1" dirty="0" smtClean="0">
                <a:solidFill>
                  <a:schemeClr val="accent3">
                    <a:lumMod val="75000"/>
                  </a:schemeClr>
                </a:solidFill>
              </a:rPr>
              <a:t>Counties with rural development pattern, low densities, areas without redevelopment and infill potential expect economic development to be heavily impacted</a:t>
            </a:r>
          </a:p>
          <a:p>
            <a:pPr marL="971550" lvl="1" indent="-514350" algn="l">
              <a:buFont typeface="Arial" pitchFamily="34" charset="0"/>
              <a:buChar char="•"/>
            </a:pPr>
            <a:r>
              <a:rPr lang="en-US" b="1" dirty="0" smtClean="0">
                <a:solidFill>
                  <a:schemeClr val="accent3">
                    <a:lumMod val="75000"/>
                  </a:schemeClr>
                </a:solidFill>
              </a:rPr>
              <a:t>Policy </a:t>
            </a:r>
            <a:r>
              <a:rPr lang="en-US" b="1" dirty="0" err="1" smtClean="0">
                <a:solidFill>
                  <a:schemeClr val="accent3">
                    <a:lumMod val="75000"/>
                  </a:schemeClr>
                </a:solidFill>
              </a:rPr>
              <a:t>disincentivizes</a:t>
            </a:r>
            <a:r>
              <a:rPr lang="en-US" b="1" dirty="0" smtClean="0">
                <a:solidFill>
                  <a:schemeClr val="accent3">
                    <a:lumMod val="75000"/>
                  </a:schemeClr>
                </a:solidFill>
              </a:rPr>
              <a:t> redevelopment projects in urban areas as illustrated by MD Builders on a green housing project with increased density</a:t>
            </a: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17</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Local Concerns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agram depicting the three components of a sustainable society—people &amp; equity, planet &amp; environment, prosperity &amp; economy."/>
          <p:cNvPicPr>
            <a:picLocks noChangeAspect="1" noChangeArrowheads="1"/>
          </p:cNvPicPr>
          <p:nvPr/>
        </p:nvPicPr>
        <p:blipFill>
          <a:blip r:embed="rId3" cstate="print"/>
          <a:srcRect/>
          <a:stretch>
            <a:fillRect/>
          </a:stretch>
        </p:blipFill>
        <p:spPr bwMode="auto">
          <a:xfrm>
            <a:off x="2554574" y="3474118"/>
            <a:ext cx="3770026" cy="3025943"/>
          </a:xfrm>
          <a:prstGeom prst="rect">
            <a:avLst/>
          </a:prstGeom>
          <a:noFill/>
        </p:spPr>
      </p:pic>
      <p:sp>
        <p:nvSpPr>
          <p:cNvPr id="3" name="Subtitle 2"/>
          <p:cNvSpPr>
            <a:spLocks noGrp="1"/>
          </p:cNvSpPr>
          <p:nvPr>
            <p:ph type="subTitle" idx="1"/>
          </p:nvPr>
        </p:nvSpPr>
        <p:spPr>
          <a:xfrm>
            <a:off x="457200" y="762000"/>
            <a:ext cx="8229600" cy="2819400"/>
          </a:xfrm>
        </p:spPr>
        <p:txBody>
          <a:bodyPr>
            <a:normAutofit/>
          </a:bodyPr>
          <a:lstStyle/>
          <a:p>
            <a:pPr marL="514350" indent="-514350"/>
            <a:r>
              <a:rPr lang="en-US" sz="6600" b="1" dirty="0" smtClean="0">
                <a:solidFill>
                  <a:schemeClr val="accent3">
                    <a:lumMod val="75000"/>
                  </a:schemeClr>
                </a:solidFill>
              </a:rPr>
              <a:t>Thank You!</a:t>
            </a:r>
          </a:p>
          <a:p>
            <a:pPr marL="514350" indent="-514350">
              <a:lnSpc>
                <a:spcPct val="90000"/>
              </a:lnSpc>
            </a:pPr>
            <a:r>
              <a:rPr lang="en-US" b="1" dirty="0" smtClean="0">
                <a:solidFill>
                  <a:schemeClr val="accent3">
                    <a:lumMod val="75000"/>
                  </a:schemeClr>
                </a:solidFill>
              </a:rPr>
              <a:t>Shannon Moore</a:t>
            </a:r>
          </a:p>
          <a:p>
            <a:pPr marL="514350" indent="-514350">
              <a:lnSpc>
                <a:spcPct val="90000"/>
              </a:lnSpc>
            </a:pPr>
            <a:r>
              <a:rPr lang="en-US" b="1" dirty="0" smtClean="0">
                <a:solidFill>
                  <a:schemeClr val="accent3">
                    <a:lumMod val="75000"/>
                  </a:schemeClr>
                </a:solidFill>
              </a:rPr>
              <a:t>301.600.1413</a:t>
            </a:r>
          </a:p>
          <a:p>
            <a:pPr marL="514350" indent="-514350">
              <a:lnSpc>
                <a:spcPct val="90000"/>
              </a:lnSpc>
            </a:pPr>
            <a:r>
              <a:rPr lang="en-US" b="1" dirty="0" smtClean="0">
                <a:solidFill>
                  <a:schemeClr val="accent3">
                    <a:lumMod val="75000"/>
                  </a:schemeClr>
                </a:solidFill>
                <a:hlinkClick r:id="rId4"/>
              </a:rPr>
              <a:t>smoore@frederickcountymd.gov</a:t>
            </a:r>
            <a:r>
              <a:rPr lang="en-US" b="1" dirty="0" smtClean="0">
                <a:solidFill>
                  <a:schemeClr val="accent3">
                    <a:lumMod val="75000"/>
                  </a:schemeClr>
                </a:solidFill>
              </a:rPr>
              <a:t> </a:t>
            </a:r>
          </a:p>
          <a:p>
            <a:pPr marL="514350" indent="-514350"/>
            <a:endParaRPr lang="en-US" sz="4800" b="1" dirty="0" smtClean="0">
              <a:solidFill>
                <a:schemeClr val="accent3">
                  <a:lumMod val="75000"/>
                </a:schemeClr>
              </a:solidFill>
            </a:endParaRPr>
          </a:p>
          <a:p>
            <a:pPr marL="514350" indent="-514350" algn="l">
              <a:buFont typeface="Arial" pitchFamily="34" charset="0"/>
              <a:buChar char="•"/>
            </a:pPr>
            <a:endParaRPr lang="en-US" sz="4000" b="1" dirty="0" smtClean="0">
              <a:solidFill>
                <a:schemeClr val="accent3">
                  <a:lumMod val="75000"/>
                </a:schemeClr>
              </a:solidFill>
            </a:endParaRPr>
          </a:p>
          <a:p>
            <a:pPr marL="457200" indent="-457200" algn="l">
              <a:buFont typeface="Arial" pitchFamily="34" charset="0"/>
              <a:buChar char="•"/>
            </a:pPr>
            <a:endParaRPr lang="en-US" sz="2600" dirty="0">
              <a:solidFill>
                <a:schemeClr val="accent3">
                  <a:lumMod val="75000"/>
                </a:schemeClr>
              </a:solidFill>
            </a:endParaRPr>
          </a:p>
        </p:txBody>
      </p:sp>
      <p:sp>
        <p:nvSpPr>
          <p:cNvPr id="6" name="Slide Number Placeholder 5"/>
          <p:cNvSpPr>
            <a:spLocks noGrp="1"/>
          </p:cNvSpPr>
          <p:nvPr>
            <p:ph type="sldNum" sz="quarter" idx="12"/>
          </p:nvPr>
        </p:nvSpPr>
        <p:spPr/>
        <p:txBody>
          <a:bodyPr/>
          <a:lstStyle/>
          <a:p>
            <a:fld id="{A7E9F68D-4FC1-429C-A07E-B59807BB8D90}" type="slidenum">
              <a:rPr lang="en-US" smtClean="0"/>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077200" cy="4572000"/>
          </a:xfrm>
        </p:spPr>
        <p:txBody>
          <a:bodyPr>
            <a:normAutofit fontScale="62500" lnSpcReduction="20000"/>
          </a:bodyPr>
          <a:lstStyle/>
          <a:p>
            <a:pPr marL="514350" indent="-514350" algn="l">
              <a:buFont typeface="Arial" pitchFamily="34" charset="0"/>
              <a:buChar char="•"/>
            </a:pPr>
            <a:r>
              <a:rPr lang="en-US" sz="5400" b="1" dirty="0" smtClean="0">
                <a:solidFill>
                  <a:schemeClr val="accent3">
                    <a:lumMod val="75000"/>
                  </a:schemeClr>
                </a:solidFill>
              </a:rPr>
              <a:t>As developers of public projects</a:t>
            </a:r>
          </a:p>
          <a:p>
            <a:pPr marL="514350" indent="-514350" algn="l">
              <a:buFont typeface="Arial" pitchFamily="34" charset="0"/>
              <a:buChar char="•"/>
            </a:pPr>
            <a:r>
              <a:rPr lang="en-US" sz="5400" b="1" dirty="0" smtClean="0">
                <a:solidFill>
                  <a:schemeClr val="accent3">
                    <a:lumMod val="75000"/>
                  </a:schemeClr>
                </a:solidFill>
              </a:rPr>
              <a:t>As promoters of economic development</a:t>
            </a:r>
          </a:p>
          <a:p>
            <a:pPr marL="514350" indent="-514350" algn="l">
              <a:buFont typeface="Arial" pitchFamily="34" charset="0"/>
              <a:buChar char="•"/>
            </a:pPr>
            <a:r>
              <a:rPr lang="en-US" sz="5400" b="1" dirty="0" smtClean="0">
                <a:solidFill>
                  <a:schemeClr val="accent3">
                    <a:lumMod val="75000"/>
                  </a:schemeClr>
                </a:solidFill>
              </a:rPr>
              <a:t>As proposed guarantors of offset projects</a:t>
            </a:r>
          </a:p>
          <a:p>
            <a:pPr marL="514350" indent="-514350" algn="l">
              <a:buFont typeface="Arial" pitchFamily="34" charset="0"/>
              <a:buChar char="•"/>
            </a:pPr>
            <a:r>
              <a:rPr lang="en-US" sz="5400" b="1" dirty="0" smtClean="0">
                <a:solidFill>
                  <a:schemeClr val="accent3">
                    <a:lumMod val="75000"/>
                  </a:schemeClr>
                </a:solidFill>
              </a:rPr>
              <a:t>As administrators of various aspects of proposed regulation</a:t>
            </a:r>
          </a:p>
          <a:p>
            <a:pPr marL="514350" indent="-514350" algn="l">
              <a:buFont typeface="Arial" pitchFamily="34" charset="0"/>
              <a:buChar char="•"/>
            </a:pPr>
            <a:r>
              <a:rPr lang="en-US" sz="5400" b="1" dirty="0" smtClean="0">
                <a:solidFill>
                  <a:schemeClr val="accent3">
                    <a:lumMod val="75000"/>
                  </a:schemeClr>
                </a:solidFill>
              </a:rPr>
              <a:t>As possible administrators of fee-in-lieu funds and projects </a:t>
            </a:r>
          </a:p>
          <a:p>
            <a:pPr marL="514350" indent="-514350" algn="l">
              <a:buFont typeface="Arial" pitchFamily="34" charset="0"/>
              <a:buChar char="•"/>
            </a:pPr>
            <a:r>
              <a:rPr lang="en-US" sz="5400" b="1" dirty="0" smtClean="0">
                <a:solidFill>
                  <a:schemeClr val="accent3">
                    <a:lumMod val="75000"/>
                  </a:schemeClr>
                </a:solidFill>
              </a:rPr>
              <a:t>As generators of credits</a:t>
            </a:r>
          </a:p>
          <a:p>
            <a:pPr marL="457200" indent="-457200" algn="l"/>
            <a:endParaRPr lang="en-US" sz="2600" dirty="0" smtClean="0">
              <a:solidFill>
                <a:schemeClr val="accent3">
                  <a:lumMod val="75000"/>
                </a:schemeClr>
              </a:solidFill>
            </a:endParaRPr>
          </a:p>
          <a:p>
            <a:pPr marL="457200" indent="-457200" algn="l">
              <a:buFont typeface="Arial" pitchFamily="34" charset="0"/>
              <a:buChar char="•"/>
            </a:pPr>
            <a:endParaRPr lang="en-US" sz="26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2</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000" b="1" dirty="0" smtClean="0">
                <a:solidFill>
                  <a:srgbClr val="0070C0"/>
                </a:solidFill>
                <a:latin typeface="Segoe UI" pitchFamily="34" charset="0"/>
                <a:cs typeface="Segoe UI" pitchFamily="34" charset="0"/>
              </a:rPr>
              <a:t>How are Counties Affected?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5943600" cy="4495800"/>
          </a:xfrm>
        </p:spPr>
        <p:txBody>
          <a:bodyPr>
            <a:normAutofit fontScale="70000" lnSpcReduction="20000"/>
          </a:bodyPr>
          <a:lstStyle/>
          <a:p>
            <a:pPr marL="514350" indent="-514350" algn="l"/>
            <a:r>
              <a:rPr lang="en-US" sz="4400" b="1" dirty="0" smtClean="0">
                <a:solidFill>
                  <a:schemeClr val="accent3">
                    <a:lumMod val="75000"/>
                  </a:schemeClr>
                </a:solidFill>
              </a:rPr>
              <a:t>Brunswick Library</a:t>
            </a:r>
          </a:p>
          <a:p>
            <a:pPr marL="514350" indent="-514350" algn="l">
              <a:buFont typeface="Arial" pitchFamily="34" charset="0"/>
              <a:buChar char="•"/>
            </a:pPr>
            <a:r>
              <a:rPr lang="en-US" sz="4200" b="1" dirty="0" smtClean="0">
                <a:solidFill>
                  <a:schemeClr val="accent3">
                    <a:lumMod val="75000"/>
                  </a:schemeClr>
                </a:solidFill>
              </a:rPr>
              <a:t>LEED Silver Certified</a:t>
            </a:r>
          </a:p>
          <a:p>
            <a:pPr marL="514350" indent="-514350" algn="l">
              <a:buFont typeface="Arial" pitchFamily="34" charset="0"/>
              <a:buChar char="•"/>
            </a:pPr>
            <a:r>
              <a:rPr lang="en-US" sz="4200" b="1" dirty="0" smtClean="0">
                <a:solidFill>
                  <a:schemeClr val="accent3">
                    <a:lumMod val="75000"/>
                  </a:schemeClr>
                </a:solidFill>
              </a:rPr>
              <a:t>1.5 acres, 15,376 square foot building</a:t>
            </a:r>
          </a:p>
          <a:p>
            <a:pPr marL="514350" indent="-514350" algn="l">
              <a:buFont typeface="Arial" pitchFamily="34" charset="0"/>
              <a:buChar char="•"/>
            </a:pPr>
            <a:r>
              <a:rPr lang="en-US" sz="4200" b="1" dirty="0" smtClean="0">
                <a:solidFill>
                  <a:schemeClr val="accent3">
                    <a:lumMod val="75000"/>
                  </a:schemeClr>
                </a:solidFill>
              </a:rPr>
              <a:t>In municipality, on ENR WWTP</a:t>
            </a:r>
          </a:p>
          <a:p>
            <a:pPr marL="514350" indent="-514350" algn="l">
              <a:buFont typeface="Arial" pitchFamily="34" charset="0"/>
              <a:buChar char="•"/>
            </a:pPr>
            <a:r>
              <a:rPr lang="en-US" sz="4200" b="1" dirty="0" smtClean="0">
                <a:solidFill>
                  <a:schemeClr val="accent3">
                    <a:lumMod val="75000"/>
                  </a:schemeClr>
                </a:solidFill>
              </a:rPr>
              <a:t>Requires 0 lbs offset for wastewater, 10 lbs for stormwater (50% reduced for ESD treatment at 5 lbs).</a:t>
            </a:r>
          </a:p>
          <a:p>
            <a:pPr marL="514350" indent="-514350" algn="l">
              <a:buFont typeface="Arial" pitchFamily="34" charset="0"/>
              <a:buChar char="•"/>
            </a:pPr>
            <a:r>
              <a:rPr lang="en-US" sz="4200" b="1" dirty="0" smtClean="0">
                <a:solidFill>
                  <a:schemeClr val="accent3">
                    <a:lumMod val="75000"/>
                  </a:schemeClr>
                </a:solidFill>
              </a:rPr>
              <a:t>5 lbs N remaining to be offset</a:t>
            </a:r>
          </a:p>
          <a:p>
            <a:pPr marL="971550" lvl="1" indent="-514350" algn="l">
              <a:buFont typeface="Arial" pitchFamily="34" charset="0"/>
              <a:buChar char="•"/>
            </a:pPr>
            <a:endParaRPr lang="en-US" sz="4000" b="1" dirty="0" smtClean="0">
              <a:solidFill>
                <a:schemeClr val="accent3">
                  <a:lumMod val="75000"/>
                </a:schemeClr>
              </a:solidFill>
            </a:endParaRPr>
          </a:p>
          <a:p>
            <a:pPr marL="971550" lvl="1" indent="-514350" algn="l">
              <a:buFont typeface="Arial" pitchFamily="34" charset="0"/>
              <a:buChar char="•"/>
            </a:pPr>
            <a:endParaRPr lang="en-US" sz="40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3</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000" b="1" dirty="0" smtClean="0">
                <a:solidFill>
                  <a:srgbClr val="0070C0"/>
                </a:solidFill>
                <a:latin typeface="Segoe UI" pitchFamily="34" charset="0"/>
                <a:cs typeface="Segoe UI" pitchFamily="34" charset="0"/>
              </a:rPr>
              <a:t>Fee-in-Lieu Case Studies</a:t>
            </a:r>
          </a:p>
        </p:txBody>
      </p:sp>
      <p:pic>
        <p:nvPicPr>
          <p:cNvPr id="1028" name="Picture 4" descr="https://lh3.googleusercontent.com/-dDh1D8HkKRE/TayBbI1-nZI/AAAAAAAAm8U/H44lJQM-XI4/s250-c-k/brunswick_front.jpg"/>
          <p:cNvPicPr>
            <a:picLocks noChangeAspect="1" noChangeArrowheads="1"/>
          </p:cNvPicPr>
          <p:nvPr/>
        </p:nvPicPr>
        <p:blipFill>
          <a:blip r:embed="rId4" cstate="print"/>
          <a:srcRect/>
          <a:stretch>
            <a:fillRect/>
          </a:stretch>
        </p:blipFill>
        <p:spPr bwMode="auto">
          <a:xfrm>
            <a:off x="6248400" y="1447800"/>
            <a:ext cx="2381250" cy="2381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nvGraphicFramePr>
        <p:xfrm>
          <a:off x="533400" y="1828800"/>
          <a:ext cx="6858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4572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4"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a:xfrm>
            <a:off x="6248400" y="6356350"/>
            <a:ext cx="2133600" cy="365125"/>
          </a:xfrm>
        </p:spPr>
        <p:txBody>
          <a:bodyPr/>
          <a:lstStyle/>
          <a:p>
            <a:fld id="{A7E9F68D-4FC1-429C-A07E-B59807BB8D90}" type="slidenum">
              <a:rPr lang="en-US" smtClean="0"/>
              <a:pPr/>
              <a:t>4</a:t>
            </a:fld>
            <a:endParaRPr lang="en-US" dirty="0"/>
          </a:p>
        </p:txBody>
      </p:sp>
      <p:sp>
        <p:nvSpPr>
          <p:cNvPr id="9" name="Subtitle 2"/>
          <p:cNvSpPr txBox="1">
            <a:spLocks/>
          </p:cNvSpPr>
          <p:nvPr/>
        </p:nvSpPr>
        <p:spPr>
          <a:xfrm>
            <a:off x="1905000" y="457200"/>
            <a:ext cx="7239000" cy="762000"/>
          </a:xfrm>
          <a:prstGeom prst="rect">
            <a:avLst/>
          </a:prstGeom>
        </p:spPr>
        <p:txBody>
          <a:bodyPr vert="horz" lIns="91440" tIns="45720" rIns="91440" bIns="45720" rtlCol="0">
            <a:noAutofit/>
          </a:bodyPr>
          <a:lstStyle/>
          <a:p>
            <a:pPr lvl="0">
              <a:spcBef>
                <a:spcPct val="20000"/>
              </a:spcBef>
              <a:defRPr/>
            </a:pPr>
            <a:r>
              <a:rPr lang="en-US" sz="4000" b="1" dirty="0" smtClean="0">
                <a:solidFill>
                  <a:srgbClr val="0070C0"/>
                </a:solidFill>
                <a:latin typeface="Segoe UI" pitchFamily="34" charset="0"/>
                <a:cs typeface="Segoe UI" pitchFamily="34" charset="0"/>
              </a:rPr>
              <a:t>Brunswick Library</a:t>
            </a:r>
          </a:p>
        </p:txBody>
      </p:sp>
      <p:sp>
        <p:nvSpPr>
          <p:cNvPr id="13" name="Rectangle 12"/>
          <p:cNvSpPr/>
          <p:nvPr/>
        </p:nvSpPr>
        <p:spPr>
          <a:xfrm>
            <a:off x="4648201" y="2362200"/>
            <a:ext cx="1676400" cy="33528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324600" y="2209800"/>
            <a:ext cx="13716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Brace 13"/>
          <p:cNvSpPr/>
          <p:nvPr/>
        </p:nvSpPr>
        <p:spPr>
          <a:xfrm>
            <a:off x="6324600" y="2362200"/>
            <a:ext cx="457200" cy="3352800"/>
          </a:xfrm>
          <a:prstGeom prst="rightBrace">
            <a:avLst>
              <a:gd name="adj1" fmla="val 52337"/>
              <a:gd name="adj2" fmla="val 510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6705600" y="2832318"/>
            <a:ext cx="1752600" cy="1815882"/>
          </a:xfrm>
          <a:prstGeom prst="rect">
            <a:avLst/>
          </a:prstGeom>
          <a:noFill/>
        </p:spPr>
        <p:txBody>
          <a:bodyPr wrap="square" rtlCol="0">
            <a:spAutoFit/>
          </a:bodyPr>
          <a:lstStyle/>
          <a:p>
            <a:r>
              <a:rPr lang="en-US" sz="1600" dirty="0" smtClean="0">
                <a:solidFill>
                  <a:schemeClr val="accent3">
                    <a:lumMod val="50000"/>
                  </a:schemeClr>
                </a:solidFill>
              </a:rPr>
              <a:t>MDE has stated price will likely be between $2000-$3000 per pound N which would cost this library $10K-$15K for fee</a:t>
            </a:r>
            <a:endParaRPr lang="en-US" sz="1600" dirty="0">
              <a:solidFill>
                <a:schemeClr val="accent3">
                  <a:lumMod val="50000"/>
                </a:schemeClr>
              </a:solidFill>
            </a:endParaRPr>
          </a:p>
        </p:txBody>
      </p:sp>
      <p:sp>
        <p:nvSpPr>
          <p:cNvPr id="22" name="Rectangle 21"/>
          <p:cNvSpPr/>
          <p:nvPr/>
        </p:nvSpPr>
        <p:spPr>
          <a:xfrm>
            <a:off x="6629400" y="57912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114800" y="3276600"/>
            <a:ext cx="685800" cy="369332"/>
          </a:xfrm>
          <a:prstGeom prst="rect">
            <a:avLst/>
          </a:prstGeom>
          <a:noFill/>
        </p:spPr>
        <p:txBody>
          <a:bodyPr wrap="square" rtlCol="0">
            <a:spAutoFit/>
          </a:bodyPr>
          <a:lstStyle/>
          <a:p>
            <a:r>
              <a:rPr lang="en-US" b="1" dirty="0" smtClean="0">
                <a:solidFill>
                  <a:schemeClr val="accent3">
                    <a:lumMod val="50000"/>
                  </a:schemeClr>
                </a:solidFill>
              </a:rPr>
              <a:t>$10K</a:t>
            </a:r>
            <a:endParaRPr lang="en-US" b="1" dirty="0">
              <a:solidFill>
                <a:schemeClr val="accent3">
                  <a:lumMod val="50000"/>
                </a:schemeClr>
              </a:solidFill>
            </a:endParaRPr>
          </a:p>
        </p:txBody>
      </p:sp>
      <p:sp>
        <p:nvSpPr>
          <p:cNvPr id="17" name="TextBox 16"/>
          <p:cNvSpPr txBox="1"/>
          <p:nvPr/>
        </p:nvSpPr>
        <p:spPr>
          <a:xfrm>
            <a:off x="5638800" y="2286000"/>
            <a:ext cx="685800" cy="369332"/>
          </a:xfrm>
          <a:prstGeom prst="rect">
            <a:avLst/>
          </a:prstGeom>
          <a:noFill/>
        </p:spPr>
        <p:txBody>
          <a:bodyPr wrap="square" rtlCol="0">
            <a:spAutoFit/>
          </a:bodyPr>
          <a:lstStyle/>
          <a:p>
            <a:r>
              <a:rPr lang="en-US" b="1" dirty="0" smtClean="0">
                <a:solidFill>
                  <a:schemeClr val="accent3">
                    <a:lumMod val="50000"/>
                  </a:schemeClr>
                </a:solidFill>
              </a:rPr>
              <a:t>$15K</a:t>
            </a:r>
            <a:endParaRPr lang="en-US" b="1" dirty="0">
              <a:solidFill>
                <a:schemeClr val="accent3">
                  <a:lumMod val="50000"/>
                </a:schemeClr>
              </a:solidFill>
            </a:endParaRPr>
          </a:p>
        </p:txBody>
      </p:sp>
      <p:sp>
        <p:nvSpPr>
          <p:cNvPr id="18" name="TextBox 17"/>
          <p:cNvSpPr txBox="1"/>
          <p:nvPr/>
        </p:nvSpPr>
        <p:spPr>
          <a:xfrm>
            <a:off x="1905000" y="1219200"/>
            <a:ext cx="4883966" cy="523220"/>
          </a:xfrm>
          <a:prstGeom prst="rect">
            <a:avLst/>
          </a:prstGeom>
          <a:noFill/>
        </p:spPr>
        <p:txBody>
          <a:bodyPr wrap="none" rtlCol="0">
            <a:spAutoFit/>
          </a:bodyPr>
          <a:lstStyle/>
          <a:p>
            <a:r>
              <a:rPr lang="en-US" sz="2800" b="1" dirty="0" smtClean="0">
                <a:solidFill>
                  <a:srgbClr val="0070C0"/>
                </a:solidFill>
              </a:rPr>
              <a:t>Total cost before offsets: $1.6M</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828800"/>
            <a:ext cx="5181600" cy="4800600"/>
          </a:xfrm>
        </p:spPr>
        <p:txBody>
          <a:bodyPr>
            <a:normAutofit fontScale="62500" lnSpcReduction="20000"/>
          </a:bodyPr>
          <a:lstStyle/>
          <a:p>
            <a:pPr marL="514350" indent="-514350" algn="l"/>
            <a:r>
              <a:rPr lang="en-US" sz="4400" b="1" dirty="0" smtClean="0">
                <a:solidFill>
                  <a:schemeClr val="accent3">
                    <a:lumMod val="75000"/>
                  </a:schemeClr>
                </a:solidFill>
              </a:rPr>
              <a:t>Ballenger Creek Community Building and Dog Park</a:t>
            </a:r>
          </a:p>
          <a:p>
            <a:pPr marL="514350" indent="-514350" algn="l">
              <a:buFont typeface="Arial" pitchFamily="34" charset="0"/>
              <a:buChar char="•"/>
            </a:pPr>
            <a:r>
              <a:rPr lang="en-US" sz="4400" b="1" dirty="0" smtClean="0">
                <a:solidFill>
                  <a:schemeClr val="accent3">
                    <a:lumMod val="75000"/>
                  </a:schemeClr>
                </a:solidFill>
              </a:rPr>
              <a:t>55.8 acres, 5,314 square foot building</a:t>
            </a:r>
          </a:p>
          <a:p>
            <a:pPr marL="514350" indent="-514350" algn="l">
              <a:buFont typeface="Arial" pitchFamily="34" charset="0"/>
              <a:buChar char="•"/>
            </a:pPr>
            <a:r>
              <a:rPr lang="en-US" sz="4400" b="1" dirty="0" smtClean="0">
                <a:solidFill>
                  <a:schemeClr val="accent3">
                    <a:lumMod val="75000"/>
                  </a:schemeClr>
                </a:solidFill>
              </a:rPr>
              <a:t>In rural area, on BNR WWTP</a:t>
            </a:r>
          </a:p>
          <a:p>
            <a:pPr marL="514350" indent="-514350" algn="l">
              <a:buFont typeface="Arial" pitchFamily="34" charset="0"/>
              <a:buChar char="•"/>
            </a:pPr>
            <a:r>
              <a:rPr lang="en-US" sz="4400" b="1" dirty="0" smtClean="0">
                <a:solidFill>
                  <a:schemeClr val="accent3">
                    <a:lumMod val="75000"/>
                  </a:schemeClr>
                </a:solidFill>
              </a:rPr>
              <a:t>Requires 0 lbs offset for wastewater, 302 lbs for stormwater (50% reduced for ESD treatment at 151 lbs).</a:t>
            </a:r>
          </a:p>
          <a:p>
            <a:pPr marL="514350" indent="-514350" algn="l">
              <a:buFont typeface="Arial" pitchFamily="34" charset="0"/>
              <a:buChar char="•"/>
            </a:pPr>
            <a:r>
              <a:rPr lang="en-US" sz="4400" b="1" dirty="0" smtClean="0">
                <a:solidFill>
                  <a:schemeClr val="accent3">
                    <a:lumMod val="75000"/>
                  </a:schemeClr>
                </a:solidFill>
              </a:rPr>
              <a:t>151 lbs N remaining to be offset</a:t>
            </a:r>
          </a:p>
          <a:p>
            <a:pPr marL="971550" lvl="1" indent="-514350" algn="l">
              <a:buFont typeface="Arial" pitchFamily="34" charset="0"/>
              <a:buChar char="•"/>
            </a:pPr>
            <a:endParaRPr lang="en-US" sz="4000" b="1" dirty="0" smtClean="0">
              <a:solidFill>
                <a:schemeClr val="accent3">
                  <a:lumMod val="75000"/>
                </a:schemeClr>
              </a:solidFill>
            </a:endParaRPr>
          </a:p>
          <a:p>
            <a:pPr marL="971550" lvl="1" indent="-514350" algn="l">
              <a:buFont typeface="Arial" pitchFamily="34" charset="0"/>
              <a:buChar char="•"/>
            </a:pPr>
            <a:endParaRPr lang="en-US" sz="40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5</a:t>
            </a:fld>
            <a:endParaRPr lang="en-US" dirty="0"/>
          </a:p>
        </p:txBody>
      </p:sp>
      <p:sp>
        <p:nvSpPr>
          <p:cNvPr id="9" name="Subtitle 2"/>
          <p:cNvSpPr txBox="1">
            <a:spLocks/>
          </p:cNvSpPr>
          <p:nvPr/>
        </p:nvSpPr>
        <p:spPr>
          <a:xfrm>
            <a:off x="1905000" y="457200"/>
            <a:ext cx="7239000" cy="685800"/>
          </a:xfrm>
          <a:prstGeom prst="rect">
            <a:avLst/>
          </a:prstGeom>
        </p:spPr>
        <p:txBody>
          <a:bodyPr vert="horz" lIns="91440" tIns="45720" rIns="91440" bIns="45720" rtlCol="0">
            <a:noAutofit/>
          </a:bodyPr>
          <a:lstStyle/>
          <a:p>
            <a:pPr lvl="0">
              <a:spcBef>
                <a:spcPct val="20000"/>
              </a:spcBef>
              <a:defRPr/>
            </a:pPr>
            <a:r>
              <a:rPr lang="en-US" sz="3600" b="1" dirty="0" smtClean="0">
                <a:solidFill>
                  <a:srgbClr val="0070C0"/>
                </a:solidFill>
                <a:latin typeface="Segoe UI" pitchFamily="34" charset="0"/>
                <a:cs typeface="Segoe UI" pitchFamily="34" charset="0"/>
              </a:rPr>
              <a:t>Fee-in-Lieu Case Studies</a:t>
            </a:r>
          </a:p>
        </p:txBody>
      </p:sp>
      <p:pic>
        <p:nvPicPr>
          <p:cNvPr id="5122" name="Picture 2" descr="Ballenger Building_thumb.jpg"/>
          <p:cNvPicPr>
            <a:picLocks noChangeAspect="1" noChangeArrowheads="1"/>
          </p:cNvPicPr>
          <p:nvPr/>
        </p:nvPicPr>
        <p:blipFill>
          <a:blip r:embed="rId4" cstate="print"/>
          <a:srcRect/>
          <a:stretch>
            <a:fillRect/>
          </a:stretch>
        </p:blipFill>
        <p:spPr bwMode="auto">
          <a:xfrm>
            <a:off x="5638800" y="1905000"/>
            <a:ext cx="3257550" cy="1876425"/>
          </a:xfrm>
          <a:prstGeom prst="rect">
            <a:avLst/>
          </a:prstGeom>
          <a:noFill/>
        </p:spPr>
      </p:pic>
      <p:pic>
        <p:nvPicPr>
          <p:cNvPr id="5124" name="Picture 4" descr="Off the leash: County to open its first dog park">
            <a:hlinkClick r:id="rId5" tooltip="&lt;span class='purplehead'&gt;Off the leash: County to open its first dog park&lt;/span&gt;&lt;br&gt;&lt;br&gt;&lt;span class='purplesubhead'&gt;Photo by Adam Fried&lt;/span&gt;&lt;br&gt;&lt;span class='photocaption'&gt;Ballenger Creek Park is home to Frederick County’s new dog park, which is to open Thursday.&lt;/span&gt;&lt;br&gt;&lt;br&gt;"/>
          </p:cNvPr>
          <p:cNvPicPr>
            <a:picLocks noChangeAspect="1" noChangeArrowheads="1"/>
          </p:cNvPicPr>
          <p:nvPr/>
        </p:nvPicPr>
        <p:blipFill>
          <a:blip r:embed="rId6" cstate="print"/>
          <a:srcRect/>
          <a:stretch>
            <a:fillRect/>
          </a:stretch>
        </p:blipFill>
        <p:spPr bwMode="auto">
          <a:xfrm>
            <a:off x="6096000" y="3962400"/>
            <a:ext cx="2771775" cy="190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nvGraphicFramePr>
        <p:xfrm>
          <a:off x="762000" y="1828800"/>
          <a:ext cx="6324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4"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6</a:t>
            </a:fld>
            <a:endParaRPr lang="en-US" dirty="0"/>
          </a:p>
        </p:txBody>
      </p:sp>
      <p:sp>
        <p:nvSpPr>
          <p:cNvPr id="9" name="Subtitle 2"/>
          <p:cNvSpPr txBox="1">
            <a:spLocks/>
          </p:cNvSpPr>
          <p:nvPr/>
        </p:nvSpPr>
        <p:spPr>
          <a:xfrm>
            <a:off x="1905000" y="457200"/>
            <a:ext cx="7239000" cy="685800"/>
          </a:xfrm>
          <a:prstGeom prst="rect">
            <a:avLst/>
          </a:prstGeom>
        </p:spPr>
        <p:txBody>
          <a:bodyPr vert="horz" lIns="91440" tIns="45720" rIns="91440" bIns="45720" rtlCol="0">
            <a:noAutofit/>
          </a:bodyPr>
          <a:lstStyle/>
          <a:p>
            <a:pPr marL="514350" indent="-514350"/>
            <a:r>
              <a:rPr lang="en-US" sz="3600" b="1" dirty="0" smtClean="0">
                <a:solidFill>
                  <a:srgbClr val="0070C0"/>
                </a:solidFill>
              </a:rPr>
              <a:t>Ballenger Creek Bldg and Dog Park</a:t>
            </a:r>
          </a:p>
        </p:txBody>
      </p:sp>
      <p:sp>
        <p:nvSpPr>
          <p:cNvPr id="12" name="Subtitle 2"/>
          <p:cNvSpPr>
            <a:spLocks noGrp="1"/>
          </p:cNvSpPr>
          <p:nvPr>
            <p:ph type="subTitle" idx="1"/>
          </p:nvPr>
        </p:nvSpPr>
        <p:spPr>
          <a:xfrm>
            <a:off x="457200" y="5181600"/>
            <a:ext cx="7924800" cy="1371600"/>
          </a:xfrm>
        </p:spPr>
        <p:txBody>
          <a:bodyPr>
            <a:normAutofit/>
          </a:bodyPr>
          <a:lstStyle/>
          <a:p>
            <a:pPr marL="971550" lvl="1" indent="-514350" algn="l">
              <a:buFont typeface="Arial" pitchFamily="34" charset="0"/>
              <a:buChar char="•"/>
            </a:pPr>
            <a:endParaRPr lang="en-US" sz="4000" b="1" dirty="0" smtClean="0">
              <a:solidFill>
                <a:schemeClr val="accent3">
                  <a:lumMod val="75000"/>
                </a:schemeClr>
              </a:solidFill>
            </a:endParaRPr>
          </a:p>
          <a:p>
            <a:pPr marL="971550" lvl="1" indent="-514350" algn="l">
              <a:buFont typeface="Arial" pitchFamily="34" charset="0"/>
              <a:buChar char="•"/>
            </a:pPr>
            <a:endParaRPr lang="en-US" sz="4000" dirty="0">
              <a:solidFill>
                <a:schemeClr val="accent3">
                  <a:lumMod val="75000"/>
                </a:schemeClr>
              </a:solidFill>
            </a:endParaRPr>
          </a:p>
        </p:txBody>
      </p:sp>
      <p:sp>
        <p:nvSpPr>
          <p:cNvPr id="13" name="Rectangle 12"/>
          <p:cNvSpPr/>
          <p:nvPr/>
        </p:nvSpPr>
        <p:spPr>
          <a:xfrm>
            <a:off x="4572000" y="2362200"/>
            <a:ext cx="1524001" cy="3428999"/>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096000" y="2286000"/>
            <a:ext cx="14478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Brace 13"/>
          <p:cNvSpPr/>
          <p:nvPr/>
        </p:nvSpPr>
        <p:spPr>
          <a:xfrm>
            <a:off x="6096000" y="2362200"/>
            <a:ext cx="457200" cy="3429000"/>
          </a:xfrm>
          <a:prstGeom prst="rightBrace">
            <a:avLst>
              <a:gd name="adj1" fmla="val 52337"/>
              <a:gd name="adj2" fmla="val 510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6553200" y="3200400"/>
            <a:ext cx="1752600" cy="2062103"/>
          </a:xfrm>
          <a:prstGeom prst="rect">
            <a:avLst/>
          </a:prstGeom>
          <a:noFill/>
        </p:spPr>
        <p:txBody>
          <a:bodyPr wrap="square" rtlCol="0">
            <a:spAutoFit/>
          </a:bodyPr>
          <a:lstStyle/>
          <a:p>
            <a:r>
              <a:rPr lang="en-US" sz="1600" dirty="0" smtClean="0">
                <a:solidFill>
                  <a:schemeClr val="accent3">
                    <a:lumMod val="50000"/>
                  </a:schemeClr>
                </a:solidFill>
              </a:rPr>
              <a:t>MDE has stated price will likely be between $2000-$3000 per pound N which would cost this dog park $301K-$453K for fee</a:t>
            </a:r>
            <a:endParaRPr lang="en-US" sz="1600" dirty="0">
              <a:solidFill>
                <a:schemeClr val="accent3">
                  <a:lumMod val="50000"/>
                </a:schemeClr>
              </a:solidFill>
            </a:endParaRPr>
          </a:p>
        </p:txBody>
      </p:sp>
      <p:sp>
        <p:nvSpPr>
          <p:cNvPr id="22" name="Rectangle 21"/>
          <p:cNvSpPr/>
          <p:nvPr/>
        </p:nvSpPr>
        <p:spPr>
          <a:xfrm>
            <a:off x="6400800" y="58674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962400" y="3429000"/>
            <a:ext cx="914400" cy="369332"/>
          </a:xfrm>
          <a:prstGeom prst="rect">
            <a:avLst/>
          </a:prstGeom>
          <a:noFill/>
        </p:spPr>
        <p:txBody>
          <a:bodyPr wrap="square" rtlCol="0">
            <a:spAutoFit/>
          </a:bodyPr>
          <a:lstStyle/>
          <a:p>
            <a:r>
              <a:rPr lang="en-US" b="1" dirty="0" smtClean="0">
                <a:solidFill>
                  <a:schemeClr val="accent3">
                    <a:lumMod val="50000"/>
                  </a:schemeClr>
                </a:solidFill>
              </a:rPr>
              <a:t>$301K</a:t>
            </a:r>
            <a:endParaRPr lang="en-US" b="1" dirty="0">
              <a:solidFill>
                <a:schemeClr val="accent3">
                  <a:lumMod val="50000"/>
                </a:schemeClr>
              </a:solidFill>
            </a:endParaRPr>
          </a:p>
        </p:txBody>
      </p:sp>
      <p:sp>
        <p:nvSpPr>
          <p:cNvPr id="19" name="TextBox 18"/>
          <p:cNvSpPr txBox="1"/>
          <p:nvPr/>
        </p:nvSpPr>
        <p:spPr>
          <a:xfrm>
            <a:off x="5410200" y="2362200"/>
            <a:ext cx="838200" cy="369332"/>
          </a:xfrm>
          <a:prstGeom prst="rect">
            <a:avLst/>
          </a:prstGeom>
          <a:noFill/>
        </p:spPr>
        <p:txBody>
          <a:bodyPr wrap="square" rtlCol="0">
            <a:spAutoFit/>
          </a:bodyPr>
          <a:lstStyle/>
          <a:p>
            <a:r>
              <a:rPr lang="en-US" b="1" dirty="0" smtClean="0">
                <a:solidFill>
                  <a:schemeClr val="accent3">
                    <a:lumMod val="50000"/>
                  </a:schemeClr>
                </a:solidFill>
              </a:rPr>
              <a:t>$453K</a:t>
            </a:r>
            <a:endParaRPr lang="en-US" b="1" dirty="0">
              <a:solidFill>
                <a:schemeClr val="accent3">
                  <a:lumMod val="50000"/>
                </a:schemeClr>
              </a:solidFill>
            </a:endParaRPr>
          </a:p>
        </p:txBody>
      </p:sp>
      <p:sp>
        <p:nvSpPr>
          <p:cNvPr id="20" name="TextBox 19"/>
          <p:cNvSpPr txBox="1"/>
          <p:nvPr/>
        </p:nvSpPr>
        <p:spPr>
          <a:xfrm>
            <a:off x="1905000" y="1219200"/>
            <a:ext cx="4925772" cy="523220"/>
          </a:xfrm>
          <a:prstGeom prst="rect">
            <a:avLst/>
          </a:prstGeom>
          <a:noFill/>
        </p:spPr>
        <p:txBody>
          <a:bodyPr wrap="none" rtlCol="0">
            <a:spAutoFit/>
          </a:bodyPr>
          <a:lstStyle/>
          <a:p>
            <a:r>
              <a:rPr lang="en-US" sz="2800" b="1" dirty="0" smtClean="0">
                <a:solidFill>
                  <a:srgbClr val="0070C0"/>
                </a:solidFill>
              </a:rPr>
              <a:t>Total cost before offsets: $2.9M</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5029200" cy="4648200"/>
          </a:xfrm>
        </p:spPr>
        <p:txBody>
          <a:bodyPr>
            <a:normAutofit fontScale="55000" lnSpcReduction="20000"/>
          </a:bodyPr>
          <a:lstStyle/>
          <a:p>
            <a:pPr marL="514350" indent="-514350" algn="l"/>
            <a:r>
              <a:rPr lang="en-US" sz="5100" b="1" dirty="0" smtClean="0">
                <a:solidFill>
                  <a:schemeClr val="accent3">
                    <a:lumMod val="75000"/>
                  </a:schemeClr>
                </a:solidFill>
              </a:rPr>
              <a:t>Catoctin Creek Nature Center</a:t>
            </a:r>
          </a:p>
          <a:p>
            <a:pPr marL="514350" indent="-514350" algn="l">
              <a:buFont typeface="Arial" pitchFamily="34" charset="0"/>
              <a:buChar char="•"/>
            </a:pPr>
            <a:r>
              <a:rPr lang="en-US" sz="4400" b="1" dirty="0" smtClean="0">
                <a:solidFill>
                  <a:schemeClr val="accent3">
                    <a:lumMod val="75000"/>
                  </a:schemeClr>
                </a:solidFill>
              </a:rPr>
              <a:t>Green construction, green roof</a:t>
            </a:r>
          </a:p>
          <a:p>
            <a:pPr marL="514350" indent="-514350" algn="l">
              <a:buFont typeface="Arial" pitchFamily="34" charset="0"/>
              <a:buChar char="•"/>
            </a:pPr>
            <a:r>
              <a:rPr lang="en-US" sz="4400" b="1" dirty="0" smtClean="0">
                <a:solidFill>
                  <a:schemeClr val="accent3">
                    <a:lumMod val="75000"/>
                  </a:schemeClr>
                </a:solidFill>
              </a:rPr>
              <a:t>138.2 acres, 6,084 square foot building.</a:t>
            </a:r>
          </a:p>
          <a:p>
            <a:pPr marL="514350" indent="-514350" algn="l">
              <a:buFont typeface="Arial" pitchFamily="34" charset="0"/>
              <a:buChar char="•"/>
            </a:pPr>
            <a:r>
              <a:rPr lang="en-US" sz="4400" b="1" dirty="0" smtClean="0">
                <a:solidFill>
                  <a:schemeClr val="accent3">
                    <a:lumMod val="75000"/>
                  </a:schemeClr>
                </a:solidFill>
              </a:rPr>
              <a:t>In rural area, on conventional septic</a:t>
            </a:r>
          </a:p>
          <a:p>
            <a:pPr marL="514350" indent="-514350" algn="l">
              <a:buFont typeface="Arial" pitchFamily="34" charset="0"/>
              <a:buChar char="•"/>
            </a:pPr>
            <a:r>
              <a:rPr lang="en-US" sz="4400" b="1" dirty="0" smtClean="0">
                <a:solidFill>
                  <a:schemeClr val="accent3">
                    <a:lumMod val="75000"/>
                  </a:schemeClr>
                </a:solidFill>
              </a:rPr>
              <a:t>Requires 493 lbs offset for septic, 748 lbs for stormwater (50% reduced for ESD treatment at 374 lbs)</a:t>
            </a:r>
          </a:p>
          <a:p>
            <a:pPr marL="514350" indent="-514350" algn="l">
              <a:buFont typeface="Arial" pitchFamily="34" charset="0"/>
              <a:buChar char="•"/>
            </a:pPr>
            <a:r>
              <a:rPr lang="en-US" sz="4400" b="1" dirty="0" smtClean="0">
                <a:solidFill>
                  <a:schemeClr val="accent3">
                    <a:lumMod val="75000"/>
                  </a:schemeClr>
                </a:solidFill>
              </a:rPr>
              <a:t>867 lbs N remaining to be offset</a:t>
            </a:r>
          </a:p>
          <a:p>
            <a:pPr marL="971550" lvl="1" indent="-514350" algn="l"/>
            <a:endParaRPr lang="en-US" sz="4000" b="1" dirty="0" smtClean="0">
              <a:solidFill>
                <a:schemeClr val="accent3">
                  <a:lumMod val="75000"/>
                </a:schemeClr>
              </a:solidFill>
            </a:endParaRPr>
          </a:p>
          <a:p>
            <a:pPr marL="971550" lvl="1" indent="-514350" algn="l">
              <a:buFont typeface="Arial" pitchFamily="34" charset="0"/>
              <a:buChar char="•"/>
            </a:pPr>
            <a:endParaRPr lang="en-US" sz="40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7</a:t>
            </a:fld>
            <a:endParaRPr lang="en-US" dirty="0"/>
          </a:p>
        </p:txBody>
      </p:sp>
      <p:sp>
        <p:nvSpPr>
          <p:cNvPr id="9" name="Subtitle 2"/>
          <p:cNvSpPr txBox="1">
            <a:spLocks/>
          </p:cNvSpPr>
          <p:nvPr/>
        </p:nvSpPr>
        <p:spPr>
          <a:xfrm>
            <a:off x="1905000" y="457200"/>
            <a:ext cx="7239000" cy="685800"/>
          </a:xfrm>
          <a:prstGeom prst="rect">
            <a:avLst/>
          </a:prstGeom>
        </p:spPr>
        <p:txBody>
          <a:bodyPr vert="horz" lIns="91440" tIns="45720" rIns="91440" bIns="45720" rtlCol="0">
            <a:noAutofit/>
          </a:bodyPr>
          <a:lstStyle/>
          <a:p>
            <a:pPr lvl="0">
              <a:spcBef>
                <a:spcPct val="20000"/>
              </a:spcBef>
              <a:defRPr/>
            </a:pPr>
            <a:r>
              <a:rPr lang="en-US" sz="3600" b="1" dirty="0" smtClean="0">
                <a:solidFill>
                  <a:srgbClr val="0070C0"/>
                </a:solidFill>
                <a:latin typeface="Segoe UI" pitchFamily="34" charset="0"/>
                <a:cs typeface="Segoe UI" pitchFamily="34" charset="0"/>
              </a:rPr>
              <a:t>Fee-in-Lieu Case Studies</a:t>
            </a:r>
          </a:p>
        </p:txBody>
      </p:sp>
      <p:pic>
        <p:nvPicPr>
          <p:cNvPr id="9218" name="Picture 2" descr="Catoctin Creek Nature Center"/>
          <p:cNvPicPr>
            <a:picLocks noChangeAspect="1" noChangeArrowheads="1"/>
          </p:cNvPicPr>
          <p:nvPr/>
        </p:nvPicPr>
        <p:blipFill>
          <a:blip r:embed="rId4" cstate="print"/>
          <a:srcRect/>
          <a:stretch>
            <a:fillRect/>
          </a:stretch>
        </p:blipFill>
        <p:spPr bwMode="auto">
          <a:xfrm>
            <a:off x="5715000" y="1676400"/>
            <a:ext cx="3048000" cy="2286001"/>
          </a:xfrm>
          <a:prstGeom prst="rect">
            <a:avLst/>
          </a:prstGeom>
          <a:noFill/>
        </p:spPr>
      </p:pic>
      <p:pic>
        <p:nvPicPr>
          <p:cNvPr id="9220" name="Picture 4" descr="Vegetated roof at Catoctin Nature Center"/>
          <p:cNvPicPr>
            <a:picLocks noChangeAspect="1" noChangeArrowheads="1"/>
          </p:cNvPicPr>
          <p:nvPr/>
        </p:nvPicPr>
        <p:blipFill>
          <a:blip r:embed="rId5" cstate="print"/>
          <a:srcRect/>
          <a:stretch>
            <a:fillRect/>
          </a:stretch>
        </p:blipFill>
        <p:spPr bwMode="auto">
          <a:xfrm>
            <a:off x="5715000" y="3962401"/>
            <a:ext cx="3048000" cy="228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nvGraphicFramePr>
        <p:xfrm>
          <a:off x="609600" y="1828800"/>
          <a:ext cx="6858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4"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8</a:t>
            </a:fld>
            <a:endParaRPr lang="en-US" dirty="0"/>
          </a:p>
        </p:txBody>
      </p:sp>
      <p:sp>
        <p:nvSpPr>
          <p:cNvPr id="9" name="Subtitle 2"/>
          <p:cNvSpPr txBox="1">
            <a:spLocks/>
          </p:cNvSpPr>
          <p:nvPr/>
        </p:nvSpPr>
        <p:spPr>
          <a:xfrm>
            <a:off x="1905000" y="457200"/>
            <a:ext cx="7239000" cy="685800"/>
          </a:xfrm>
          <a:prstGeom prst="rect">
            <a:avLst/>
          </a:prstGeom>
        </p:spPr>
        <p:txBody>
          <a:bodyPr vert="horz" lIns="91440" tIns="45720" rIns="91440" bIns="45720" rtlCol="0">
            <a:noAutofit/>
          </a:bodyPr>
          <a:lstStyle/>
          <a:p>
            <a:pPr lvl="0">
              <a:spcBef>
                <a:spcPct val="20000"/>
              </a:spcBef>
              <a:defRPr/>
            </a:pPr>
            <a:r>
              <a:rPr lang="en-US" sz="3600" b="1" dirty="0" smtClean="0">
                <a:solidFill>
                  <a:srgbClr val="0070C0"/>
                </a:solidFill>
                <a:latin typeface="Segoe UI" pitchFamily="34" charset="0"/>
                <a:cs typeface="Segoe UI" pitchFamily="34" charset="0"/>
              </a:rPr>
              <a:t>Catoctin Creek Nature Center</a:t>
            </a:r>
          </a:p>
        </p:txBody>
      </p:sp>
      <p:sp>
        <p:nvSpPr>
          <p:cNvPr id="12" name="Subtitle 2"/>
          <p:cNvSpPr>
            <a:spLocks noGrp="1"/>
          </p:cNvSpPr>
          <p:nvPr>
            <p:ph type="subTitle" idx="1"/>
          </p:nvPr>
        </p:nvSpPr>
        <p:spPr>
          <a:xfrm>
            <a:off x="457200" y="5181600"/>
            <a:ext cx="7924800" cy="1371600"/>
          </a:xfrm>
        </p:spPr>
        <p:txBody>
          <a:bodyPr>
            <a:normAutofit/>
          </a:bodyPr>
          <a:lstStyle/>
          <a:p>
            <a:pPr marL="971550" lvl="1" indent="-514350" algn="l">
              <a:buFont typeface="Arial" pitchFamily="34" charset="0"/>
              <a:buChar char="•"/>
            </a:pPr>
            <a:endParaRPr lang="en-US" sz="4000" b="1" dirty="0" smtClean="0">
              <a:solidFill>
                <a:schemeClr val="accent3">
                  <a:lumMod val="75000"/>
                </a:schemeClr>
              </a:solidFill>
            </a:endParaRPr>
          </a:p>
          <a:p>
            <a:pPr marL="971550" lvl="1" indent="-514350" algn="l">
              <a:buFont typeface="Arial" pitchFamily="34" charset="0"/>
              <a:buChar char="•"/>
            </a:pPr>
            <a:endParaRPr lang="en-US" sz="4000" dirty="0">
              <a:solidFill>
                <a:schemeClr val="accent3">
                  <a:lumMod val="75000"/>
                </a:schemeClr>
              </a:solidFill>
            </a:endParaRPr>
          </a:p>
        </p:txBody>
      </p:sp>
      <p:sp>
        <p:nvSpPr>
          <p:cNvPr id="13" name="Rectangle 12"/>
          <p:cNvSpPr/>
          <p:nvPr/>
        </p:nvSpPr>
        <p:spPr>
          <a:xfrm>
            <a:off x="4800598" y="2362200"/>
            <a:ext cx="1600201" cy="3428999"/>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400800" y="2209800"/>
            <a:ext cx="1371599"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Brace 13"/>
          <p:cNvSpPr/>
          <p:nvPr/>
        </p:nvSpPr>
        <p:spPr>
          <a:xfrm>
            <a:off x="6400800" y="2362200"/>
            <a:ext cx="457200" cy="3429000"/>
          </a:xfrm>
          <a:prstGeom prst="rightBrace">
            <a:avLst>
              <a:gd name="adj1" fmla="val 52337"/>
              <a:gd name="adj2" fmla="val 510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6934200" y="3048000"/>
            <a:ext cx="1752600" cy="2062103"/>
          </a:xfrm>
          <a:prstGeom prst="rect">
            <a:avLst/>
          </a:prstGeom>
          <a:noFill/>
        </p:spPr>
        <p:txBody>
          <a:bodyPr wrap="square" rtlCol="0">
            <a:spAutoFit/>
          </a:bodyPr>
          <a:lstStyle/>
          <a:p>
            <a:r>
              <a:rPr lang="en-US" sz="1600" dirty="0" smtClean="0">
                <a:solidFill>
                  <a:schemeClr val="accent3">
                    <a:lumMod val="50000"/>
                  </a:schemeClr>
                </a:solidFill>
              </a:rPr>
              <a:t>MDE has stated price will likely be between $2000-$3000 per pound N which would cost this nature center $1.7M-$2.6M for fee</a:t>
            </a:r>
            <a:endParaRPr lang="en-US" sz="1600" dirty="0">
              <a:solidFill>
                <a:schemeClr val="accent3">
                  <a:lumMod val="50000"/>
                </a:schemeClr>
              </a:solidFill>
            </a:endParaRPr>
          </a:p>
        </p:txBody>
      </p:sp>
      <p:sp>
        <p:nvSpPr>
          <p:cNvPr id="22" name="Rectangle 21"/>
          <p:cNvSpPr/>
          <p:nvPr/>
        </p:nvSpPr>
        <p:spPr>
          <a:xfrm>
            <a:off x="6705600" y="5791200"/>
            <a:ext cx="990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038600" y="3581400"/>
            <a:ext cx="914400" cy="369332"/>
          </a:xfrm>
          <a:prstGeom prst="rect">
            <a:avLst/>
          </a:prstGeom>
          <a:noFill/>
        </p:spPr>
        <p:txBody>
          <a:bodyPr wrap="square" rtlCol="0">
            <a:spAutoFit/>
          </a:bodyPr>
          <a:lstStyle/>
          <a:p>
            <a:r>
              <a:rPr lang="en-US" b="1" dirty="0" smtClean="0">
                <a:solidFill>
                  <a:schemeClr val="accent3">
                    <a:lumMod val="50000"/>
                  </a:schemeClr>
                </a:solidFill>
              </a:rPr>
              <a:t>$1.7M</a:t>
            </a:r>
            <a:endParaRPr lang="en-US" b="1" dirty="0">
              <a:solidFill>
                <a:schemeClr val="accent3">
                  <a:lumMod val="50000"/>
                </a:schemeClr>
              </a:solidFill>
            </a:endParaRPr>
          </a:p>
        </p:txBody>
      </p:sp>
      <p:sp>
        <p:nvSpPr>
          <p:cNvPr id="18" name="TextBox 17"/>
          <p:cNvSpPr txBox="1"/>
          <p:nvPr/>
        </p:nvSpPr>
        <p:spPr>
          <a:xfrm>
            <a:off x="5715000" y="2514600"/>
            <a:ext cx="914400" cy="369332"/>
          </a:xfrm>
          <a:prstGeom prst="rect">
            <a:avLst/>
          </a:prstGeom>
          <a:noFill/>
        </p:spPr>
        <p:txBody>
          <a:bodyPr wrap="square" rtlCol="0">
            <a:spAutoFit/>
          </a:bodyPr>
          <a:lstStyle/>
          <a:p>
            <a:r>
              <a:rPr lang="en-US" b="1" dirty="0" smtClean="0">
                <a:solidFill>
                  <a:schemeClr val="accent3">
                    <a:lumMod val="50000"/>
                  </a:schemeClr>
                </a:solidFill>
              </a:rPr>
              <a:t>$2.6M</a:t>
            </a:r>
            <a:endParaRPr lang="en-US" b="1" dirty="0">
              <a:solidFill>
                <a:schemeClr val="accent3">
                  <a:lumMod val="50000"/>
                </a:schemeClr>
              </a:solidFill>
            </a:endParaRPr>
          </a:p>
        </p:txBody>
      </p:sp>
      <p:sp>
        <p:nvSpPr>
          <p:cNvPr id="19" name="TextBox 18"/>
          <p:cNvSpPr txBox="1"/>
          <p:nvPr/>
        </p:nvSpPr>
        <p:spPr>
          <a:xfrm>
            <a:off x="1905000" y="1219200"/>
            <a:ext cx="4925772" cy="523220"/>
          </a:xfrm>
          <a:prstGeom prst="rect">
            <a:avLst/>
          </a:prstGeom>
          <a:noFill/>
        </p:spPr>
        <p:txBody>
          <a:bodyPr wrap="none" rtlCol="0">
            <a:spAutoFit/>
          </a:bodyPr>
          <a:lstStyle/>
          <a:p>
            <a:r>
              <a:rPr lang="en-US" sz="2800" b="1" dirty="0" smtClean="0">
                <a:solidFill>
                  <a:srgbClr val="0070C0"/>
                </a:solidFill>
              </a:rPr>
              <a:t>Total cost before offsets: $2.9M</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153400" cy="4800600"/>
          </a:xfrm>
        </p:spPr>
        <p:txBody>
          <a:bodyPr>
            <a:normAutofit fontScale="77500" lnSpcReduction="20000"/>
          </a:bodyPr>
          <a:lstStyle/>
          <a:p>
            <a:pPr marL="514350" indent="-514350" algn="l">
              <a:buFont typeface="Arial" pitchFamily="34" charset="0"/>
              <a:buChar char="•"/>
            </a:pPr>
            <a:r>
              <a:rPr lang="en-US" sz="5400" b="1" dirty="0" smtClean="0">
                <a:solidFill>
                  <a:schemeClr val="accent3">
                    <a:lumMod val="75000"/>
                  </a:schemeClr>
                </a:solidFill>
              </a:rPr>
              <a:t>Having a fee-in-lieu option is important</a:t>
            </a:r>
          </a:p>
          <a:p>
            <a:pPr marL="514350" indent="-514350" algn="l">
              <a:buFont typeface="Arial" pitchFamily="34" charset="0"/>
              <a:buChar char="•"/>
            </a:pPr>
            <a:r>
              <a:rPr lang="en-US" sz="5400" b="1" dirty="0" smtClean="0">
                <a:solidFill>
                  <a:schemeClr val="accent3">
                    <a:lumMod val="75000"/>
                  </a:schemeClr>
                </a:solidFill>
              </a:rPr>
              <a:t>Cost of fee is just as important. $2000-$3000 proposed by MDE</a:t>
            </a:r>
            <a:endParaRPr lang="en-US" sz="5000" b="1" dirty="0" smtClean="0">
              <a:solidFill>
                <a:schemeClr val="accent3">
                  <a:lumMod val="75000"/>
                </a:schemeClr>
              </a:solidFill>
            </a:endParaRPr>
          </a:p>
          <a:p>
            <a:pPr marL="514350" indent="-514350" algn="l">
              <a:buFont typeface="Arial" pitchFamily="34" charset="0"/>
              <a:buChar char="•"/>
            </a:pPr>
            <a:r>
              <a:rPr lang="en-US" sz="5400" b="1" dirty="0" smtClean="0">
                <a:solidFill>
                  <a:schemeClr val="accent3">
                    <a:lumMod val="75000"/>
                  </a:schemeClr>
                </a:solidFill>
              </a:rPr>
              <a:t>If MDE adds offsets for phosphorus as it has proposed, will have additional costs</a:t>
            </a:r>
          </a:p>
          <a:p>
            <a:pPr marL="514350" indent="-514350" algn="l">
              <a:buFont typeface="Arial" pitchFamily="34" charset="0"/>
              <a:buChar char="•"/>
            </a:pPr>
            <a:endParaRPr lang="en-US" sz="2600" dirty="0">
              <a:solidFill>
                <a:schemeClr val="accent3">
                  <a:lumMod val="75000"/>
                </a:schemeClr>
              </a:solidFill>
            </a:endParaRPr>
          </a:p>
        </p:txBody>
      </p:sp>
      <p:sp>
        <p:nvSpPr>
          <p:cNvPr id="7" name="Rectangle 6"/>
          <p:cNvSpPr/>
          <p:nvPr/>
        </p:nvSpPr>
        <p:spPr>
          <a:xfrm>
            <a:off x="0" y="381000"/>
            <a:ext cx="9144000" cy="762000"/>
          </a:xfrm>
          <a:prstGeom prst="rect">
            <a:avLst/>
          </a:prstGeom>
          <a:gradFill flip="none" rotWithShape="1">
            <a:gsLst>
              <a:gs pos="0">
                <a:srgbClr val="B2BB1E">
                  <a:tint val="66000"/>
                  <a:satMod val="160000"/>
                </a:srgbClr>
              </a:gs>
              <a:gs pos="50000">
                <a:srgbClr val="B2BB1E">
                  <a:tint val="44500"/>
                  <a:satMod val="160000"/>
                </a:srgbClr>
              </a:gs>
              <a:gs pos="100000">
                <a:srgbClr val="B2BB1E">
                  <a:tint val="23500"/>
                  <a:satMod val="160000"/>
                </a:srgbClr>
              </a:gs>
            </a:gsLst>
            <a:lin ang="16200000" scaled="1"/>
            <a:tileRect/>
          </a:gra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fc_logo.png"/>
          <p:cNvPicPr>
            <a:picLocks noChangeAspect="1"/>
          </p:cNvPicPr>
          <p:nvPr/>
        </p:nvPicPr>
        <p:blipFill>
          <a:blip r:embed="rId3" cstate="print"/>
          <a:stretch>
            <a:fillRect/>
          </a:stretch>
        </p:blipFill>
        <p:spPr>
          <a:xfrm>
            <a:off x="0" y="0"/>
            <a:ext cx="1969150" cy="1828800"/>
          </a:xfrm>
          <a:prstGeom prst="rect">
            <a:avLst/>
          </a:prstGeom>
        </p:spPr>
      </p:pic>
      <p:sp>
        <p:nvSpPr>
          <p:cNvPr id="6" name="Slide Number Placeholder 5"/>
          <p:cNvSpPr>
            <a:spLocks noGrp="1"/>
          </p:cNvSpPr>
          <p:nvPr>
            <p:ph type="sldNum" sz="quarter" idx="12"/>
          </p:nvPr>
        </p:nvSpPr>
        <p:spPr/>
        <p:txBody>
          <a:bodyPr/>
          <a:lstStyle/>
          <a:p>
            <a:fld id="{A7E9F68D-4FC1-429C-A07E-B59807BB8D90}" type="slidenum">
              <a:rPr lang="en-US" smtClean="0"/>
              <a:pPr/>
              <a:t>9</a:t>
            </a:fld>
            <a:endParaRPr lang="en-US" dirty="0"/>
          </a:p>
        </p:txBody>
      </p:sp>
      <p:sp>
        <p:nvSpPr>
          <p:cNvPr id="9" name="Subtitle 2"/>
          <p:cNvSpPr txBox="1">
            <a:spLocks/>
          </p:cNvSpPr>
          <p:nvPr/>
        </p:nvSpPr>
        <p:spPr>
          <a:xfrm>
            <a:off x="1905000" y="381000"/>
            <a:ext cx="7239000" cy="762000"/>
          </a:xfrm>
          <a:prstGeom prst="rect">
            <a:avLst/>
          </a:prstGeom>
        </p:spPr>
        <p:txBody>
          <a:bodyPr vert="horz" lIns="91440" tIns="45720" rIns="91440" bIns="45720" rtlCol="0">
            <a:noAutofit/>
          </a:bodyPr>
          <a:lstStyle/>
          <a:p>
            <a:pPr lvl="0">
              <a:spcBef>
                <a:spcPct val="20000"/>
              </a:spcBef>
              <a:defRPr/>
            </a:pPr>
            <a:r>
              <a:rPr lang="en-US" sz="4400" b="1" dirty="0" smtClean="0">
                <a:solidFill>
                  <a:srgbClr val="0070C0"/>
                </a:solidFill>
                <a:latin typeface="Segoe UI" pitchFamily="34" charset="0"/>
                <a:cs typeface="Segoe UI" pitchFamily="34" charset="0"/>
              </a:rPr>
              <a:t>Fee-In-Lieu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3775</TotalTime>
  <Words>1415</Words>
  <Application>Microsoft Office PowerPoint</Application>
  <PresentationFormat>On-screen Show (4:3)</PresentationFormat>
  <Paragraphs>179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Frederick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Hilari Varnadore</dc:creator>
  <cp:lastModifiedBy>AValliant</cp:lastModifiedBy>
  <cp:revision>479</cp:revision>
  <dcterms:created xsi:type="dcterms:W3CDTF">2011-04-20T15:36:13Z</dcterms:created>
  <dcterms:modified xsi:type="dcterms:W3CDTF">2012-12-31T14:57:50Z</dcterms:modified>
</cp:coreProperties>
</file>