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9" r:id="rId9"/>
    <p:sldId id="266" r:id="rId10"/>
    <p:sldId id="267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84" autoAdjust="0"/>
  </p:normalViewPr>
  <p:slideViewPr>
    <p:cSldViewPr>
      <p:cViewPr varScale="1">
        <p:scale>
          <a:sx n="114" d="100"/>
          <a:sy n="114" d="100"/>
        </p:scale>
        <p:origin x="-155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88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Monthly Total Investments</c:v>
                </c:pt>
              </c:strCache>
            </c:strRef>
          </c:tx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July 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375</c:v>
                </c:pt>
                <c:pt idx="1">
                  <c:v>400</c:v>
                </c:pt>
                <c:pt idx="2">
                  <c:v>325</c:v>
                </c:pt>
                <c:pt idx="3">
                  <c:v>275</c:v>
                </c:pt>
                <c:pt idx="4">
                  <c:v>300</c:v>
                </c:pt>
                <c:pt idx="5">
                  <c:v>345</c:v>
                </c:pt>
                <c:pt idx="6">
                  <c:v>275</c:v>
                </c:pt>
                <c:pt idx="7">
                  <c:v>225</c:v>
                </c:pt>
                <c:pt idx="8">
                  <c:v>200</c:v>
                </c:pt>
                <c:pt idx="9">
                  <c:v>225</c:v>
                </c:pt>
                <c:pt idx="10">
                  <c:v>250</c:v>
                </c:pt>
                <c:pt idx="11">
                  <c:v>215</c:v>
                </c:pt>
              </c:numCache>
            </c:numRef>
          </c:val>
        </c:ser>
        <c:dLbls/>
        <c:marker val="1"/>
        <c:axId val="101460992"/>
        <c:axId val="101491456"/>
      </c:lineChart>
      <c:catAx>
        <c:axId val="101460992"/>
        <c:scaling>
          <c:orientation val="minMax"/>
        </c:scaling>
        <c:axPos val="b"/>
        <c:tickLblPos val="nextTo"/>
        <c:crossAx val="101491456"/>
        <c:crosses val="autoZero"/>
        <c:auto val="1"/>
        <c:lblAlgn val="ctr"/>
        <c:lblOffset val="100"/>
      </c:catAx>
      <c:valAx>
        <c:axId val="101491456"/>
        <c:scaling>
          <c:orientation val="minMax"/>
        </c:scaling>
        <c:axPos val="l"/>
        <c:majorGridlines/>
        <c:numFmt formatCode="General" sourceLinked="1"/>
        <c:tickLblPos val="nextTo"/>
        <c:crossAx val="101460992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I25 US Treasury Actives Curve 01/02/13 </c:v>
                </c:pt>
              </c:strCache>
            </c:strRef>
          </c:tx>
          <c:marker>
            <c:symbol val="none"/>
          </c:marker>
          <c:cat>
            <c:strRef>
              <c:f>Sheet1!$A$2:$A$10</c:f>
              <c:strCache>
                <c:ptCount val="9"/>
                <c:pt idx="0">
                  <c:v>1M</c:v>
                </c:pt>
                <c:pt idx="1">
                  <c:v>3M</c:v>
                </c:pt>
                <c:pt idx="2">
                  <c:v>6M</c:v>
                </c:pt>
                <c:pt idx="3">
                  <c:v>1Y</c:v>
                </c:pt>
                <c:pt idx="4">
                  <c:v>2Y</c:v>
                </c:pt>
                <c:pt idx="5">
                  <c:v>3Y</c:v>
                </c:pt>
                <c:pt idx="6">
                  <c:v>5Y</c:v>
                </c:pt>
                <c:pt idx="7">
                  <c:v>7Y</c:v>
                </c:pt>
                <c:pt idx="8">
                  <c:v>10Y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6.3400000000000012E-2</c:v>
                </c:pt>
                <c:pt idx="1">
                  <c:v>5.8299999999999998E-2</c:v>
                </c:pt>
                <c:pt idx="2">
                  <c:v>0.11670000000000001</c:v>
                </c:pt>
                <c:pt idx="3">
                  <c:v>0.14970000000000003</c:v>
                </c:pt>
                <c:pt idx="4">
                  <c:v>0.26079999999999998</c:v>
                </c:pt>
                <c:pt idx="5">
                  <c:v>0.37400000000000005</c:v>
                </c:pt>
                <c:pt idx="6">
                  <c:v>0.77000000000000013</c:v>
                </c:pt>
                <c:pt idx="7">
                  <c:v>1.2478999999999998</c:v>
                </c:pt>
                <c:pt idx="8">
                  <c:v>1.8327</c:v>
                </c:pt>
              </c:numCache>
            </c:numRef>
          </c:val>
        </c:ser>
        <c:dLbls/>
        <c:marker val="1"/>
        <c:axId val="114924160"/>
        <c:axId val="114942336"/>
      </c:lineChart>
      <c:catAx>
        <c:axId val="114924160"/>
        <c:scaling>
          <c:orientation val="minMax"/>
        </c:scaling>
        <c:axPos val="b"/>
        <c:tickLblPos val="nextTo"/>
        <c:crossAx val="114942336"/>
        <c:crosses val="autoZero"/>
        <c:auto val="1"/>
        <c:lblAlgn val="ctr"/>
        <c:lblOffset val="100"/>
      </c:catAx>
      <c:valAx>
        <c:axId val="114942336"/>
        <c:scaling>
          <c:orientation val="minMax"/>
        </c:scaling>
        <c:axPos val="l"/>
        <c:majorGridlines/>
        <c:numFmt formatCode="General" sourceLinked="1"/>
        <c:tickLblPos val="nextTo"/>
        <c:crossAx val="114924160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E852D3-654D-47E2-A1B2-A63E37E1206B}" type="datetimeFigureOut">
              <a:rPr lang="en-US" smtClean="0"/>
              <a:pPr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C40823-6A21-464D-A971-600513A3B6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Kathryn L. Hewitt, CPA, CCM, CPFO</a:t>
            </a:r>
          </a:p>
          <a:p>
            <a:r>
              <a:rPr lang="en-US" dirty="0" smtClean="0"/>
              <a:t>Treasurer, Harford County, Maryland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609600"/>
            <a:ext cx="7175351" cy="4315857"/>
          </a:xfrm>
        </p:spPr>
        <p:txBody>
          <a:bodyPr/>
          <a:lstStyle/>
          <a:p>
            <a:r>
              <a:rPr lang="en-US" dirty="0" smtClean="0"/>
              <a:t>MAXIMIZING PUBLIC INVESTMENTS:  GETTING MORE BANG FOR THE TAXPAYER BUCK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633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533400"/>
            <a:ext cx="7543800" cy="1371600"/>
          </a:xfrm>
        </p:spPr>
        <p:txBody>
          <a:bodyPr/>
          <a:lstStyle/>
          <a:p>
            <a:r>
              <a:rPr lang="en-US" dirty="0" smtClean="0"/>
              <a:t>U. S. Treasury Interest Rates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132588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1" y="2438400"/>
            <a:ext cx="63246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6461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3710958849"/>
              </p:ext>
            </p:extLst>
          </p:nvPr>
        </p:nvGraphicFramePr>
        <p:xfrm>
          <a:off x="1143000" y="731838"/>
          <a:ext cx="7239000" cy="475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9690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1" y="381000"/>
            <a:ext cx="7239000" cy="1447800"/>
          </a:xfrm>
        </p:spPr>
        <p:txBody>
          <a:bodyPr/>
          <a:lstStyle/>
          <a:p>
            <a:pPr algn="l"/>
            <a:r>
              <a:rPr lang="en-US" sz="3600" dirty="0" smtClean="0"/>
              <a:t>How do we use a normal yield curve to maximize our yields?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981200"/>
            <a:ext cx="6400800" cy="4114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Daily cash investments – look for cash flow “holes” and fill them</a:t>
            </a:r>
          </a:p>
          <a:p>
            <a:r>
              <a:rPr lang="en-US" sz="3200" dirty="0" smtClean="0"/>
              <a:t>Core portion – make a strategy to invest longer maturities – one method is to ladder maturities; another is to barbell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16149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1" y="685800"/>
            <a:ext cx="7543800" cy="1295400"/>
          </a:xfrm>
        </p:spPr>
        <p:txBody>
          <a:bodyPr/>
          <a:lstStyle/>
          <a:p>
            <a:pPr algn="l"/>
            <a:r>
              <a:rPr lang="en-US" sz="3600" dirty="0" smtClean="0"/>
              <a:t>What funds are we discussing?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2514600"/>
            <a:ext cx="6400800" cy="3124200"/>
          </a:xfrm>
        </p:spPr>
        <p:txBody>
          <a:bodyPr>
            <a:normAutofit/>
          </a:bodyPr>
          <a:lstStyle/>
          <a:p>
            <a:pPr lvl="2"/>
            <a:r>
              <a:rPr lang="en-US" sz="3200" dirty="0" smtClean="0"/>
              <a:t>Operating cash/pooled cash</a:t>
            </a:r>
          </a:p>
          <a:p>
            <a:pPr lvl="2"/>
            <a:r>
              <a:rPr lang="en-US" sz="3200" dirty="0" smtClean="0"/>
              <a:t>Capital projects</a:t>
            </a:r>
          </a:p>
          <a:p>
            <a:pPr lvl="2"/>
            <a:r>
              <a:rPr lang="en-US" sz="3200" dirty="0" smtClean="0"/>
              <a:t>Rainy day funds</a:t>
            </a:r>
          </a:p>
          <a:p>
            <a:pPr lvl="2"/>
            <a:r>
              <a:rPr lang="en-US" sz="3200" dirty="0" smtClean="0"/>
              <a:t>NOT PENSION FUNDS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16687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6512511" cy="1447800"/>
          </a:xfrm>
        </p:spPr>
        <p:txBody>
          <a:bodyPr/>
          <a:lstStyle/>
          <a:p>
            <a:pPr algn="l"/>
            <a:r>
              <a:rPr lang="en-US" sz="3600" dirty="0" smtClean="0"/>
              <a:t>Authority and Statutes?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752600"/>
            <a:ext cx="6400800" cy="3505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Annotated Code of Maryland:  Article 95 Section 22</a:t>
            </a:r>
          </a:p>
          <a:p>
            <a:r>
              <a:rPr lang="en-US" sz="3200" dirty="0" smtClean="0"/>
              <a:t>State Finance and Procurement Article Section 6-222 and 6-202</a:t>
            </a:r>
          </a:p>
          <a:p>
            <a:r>
              <a:rPr lang="en-US" sz="3200" dirty="0" smtClean="0"/>
              <a:t>County Charters/Codes</a:t>
            </a:r>
          </a:p>
          <a:p>
            <a:r>
              <a:rPr lang="en-US" sz="3200" dirty="0" smtClean="0"/>
              <a:t>Investment Policies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472569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6512511" cy="1676400"/>
          </a:xfrm>
        </p:spPr>
        <p:txBody>
          <a:bodyPr/>
          <a:lstStyle/>
          <a:p>
            <a:pPr algn="l"/>
            <a:r>
              <a:rPr lang="en-US" sz="3600" dirty="0" smtClean="0"/>
              <a:t>What are the common types of Securities for our investments?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19200" y="2362200"/>
            <a:ext cx="7010400" cy="3962400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U. S. Treasuries</a:t>
            </a:r>
          </a:p>
          <a:p>
            <a:r>
              <a:rPr lang="en-US" sz="3200" dirty="0" smtClean="0"/>
              <a:t>U. S. Agencies</a:t>
            </a:r>
          </a:p>
          <a:p>
            <a:r>
              <a:rPr lang="en-US" sz="3200" dirty="0" smtClean="0"/>
              <a:t>Repurchase Agreements</a:t>
            </a:r>
          </a:p>
          <a:p>
            <a:r>
              <a:rPr lang="en-US" sz="3200" dirty="0" smtClean="0"/>
              <a:t>Certificates of Deposit (collateralized</a:t>
            </a:r>
          </a:p>
          <a:p>
            <a:r>
              <a:rPr lang="en-US" sz="3200" dirty="0" smtClean="0"/>
              <a:t>CDARS</a:t>
            </a:r>
          </a:p>
          <a:p>
            <a:r>
              <a:rPr lang="en-US" sz="3200" dirty="0" smtClean="0"/>
              <a:t>MLGIP</a:t>
            </a:r>
          </a:p>
          <a:p>
            <a:r>
              <a:rPr lang="en-US" sz="3200" dirty="0" smtClean="0"/>
              <a:t>MMMFs</a:t>
            </a:r>
          </a:p>
          <a:p>
            <a:r>
              <a:rPr lang="en-US" sz="3200" dirty="0" smtClean="0"/>
              <a:t>Commercial Paper and Bankers Acceptances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75080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6512511" cy="1447800"/>
          </a:xfrm>
        </p:spPr>
        <p:txBody>
          <a:bodyPr/>
          <a:lstStyle/>
          <a:p>
            <a:pPr algn="l"/>
            <a:r>
              <a:rPr lang="en-US" sz="3600" dirty="0" smtClean="0"/>
              <a:t>Authority and Statutes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2438400"/>
            <a:ext cx="6400800" cy="3505200"/>
          </a:xfrm>
        </p:spPr>
        <p:txBody>
          <a:bodyPr/>
          <a:lstStyle/>
          <a:p>
            <a:r>
              <a:rPr lang="en-US" sz="3200" dirty="0" smtClean="0"/>
              <a:t>Annotated Code of Maryland:  Article 95 Section 22</a:t>
            </a:r>
          </a:p>
          <a:p>
            <a:r>
              <a:rPr lang="en-US" sz="3200" dirty="0" smtClean="0"/>
              <a:t>State Finance and Procurement Article</a:t>
            </a:r>
          </a:p>
          <a:p>
            <a:r>
              <a:rPr lang="en-US" sz="3200" dirty="0" smtClean="0"/>
              <a:t>County Charters/Codes</a:t>
            </a:r>
          </a:p>
          <a:p>
            <a:r>
              <a:rPr lang="en-US" sz="3200" dirty="0" smtClean="0"/>
              <a:t>Investment Policies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70184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6512511" cy="1447800"/>
          </a:xfrm>
        </p:spPr>
        <p:txBody>
          <a:bodyPr/>
          <a:lstStyle/>
          <a:p>
            <a:pPr algn="l"/>
            <a:r>
              <a:rPr lang="en-US" sz="3600" dirty="0" smtClean="0"/>
              <a:t>Basic Tenants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2209800"/>
            <a:ext cx="6400800" cy="4191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Preservation of Capital</a:t>
            </a:r>
          </a:p>
          <a:p>
            <a:r>
              <a:rPr lang="en-US" sz="3200" dirty="0" smtClean="0"/>
              <a:t>Safety &amp; Security</a:t>
            </a:r>
          </a:p>
          <a:p>
            <a:r>
              <a:rPr lang="en-US" sz="3200" dirty="0" smtClean="0"/>
              <a:t>Liquidity</a:t>
            </a:r>
          </a:p>
          <a:p>
            <a:r>
              <a:rPr lang="en-US" sz="3200" dirty="0" smtClean="0"/>
              <a:t>Diversification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95834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6512511" cy="1447800"/>
          </a:xfrm>
        </p:spPr>
        <p:txBody>
          <a:bodyPr/>
          <a:lstStyle/>
          <a:p>
            <a:pPr algn="l"/>
            <a:r>
              <a:rPr lang="en-US" sz="3600" dirty="0" smtClean="0"/>
              <a:t>Basic Tenants (continued)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828800"/>
            <a:ext cx="64008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Management of Risk</a:t>
            </a:r>
          </a:p>
          <a:p>
            <a:pPr lvl="1"/>
            <a:r>
              <a:rPr lang="en-US" sz="3000" dirty="0" smtClean="0"/>
              <a:t>Safekeeping </a:t>
            </a:r>
          </a:p>
          <a:p>
            <a:pPr lvl="1"/>
            <a:r>
              <a:rPr lang="en-US" sz="3000" dirty="0" smtClean="0"/>
              <a:t>Credit Quality</a:t>
            </a:r>
          </a:p>
          <a:p>
            <a:pPr lvl="1"/>
            <a:r>
              <a:rPr lang="en-US" sz="3000" dirty="0" smtClean="0"/>
              <a:t>Counterparty</a:t>
            </a:r>
          </a:p>
          <a:p>
            <a:pPr lvl="1"/>
            <a:r>
              <a:rPr lang="en-US" sz="3000" dirty="0" smtClean="0"/>
              <a:t>Maturity</a:t>
            </a:r>
          </a:p>
          <a:p>
            <a:r>
              <a:rPr lang="en-US" sz="3200" dirty="0" smtClean="0"/>
              <a:t>Competitive Bidding</a:t>
            </a:r>
          </a:p>
          <a:p>
            <a:r>
              <a:rPr lang="en-US" sz="3200" dirty="0" smtClean="0"/>
              <a:t>Earning a competitive rate of interest</a:t>
            </a:r>
          </a:p>
          <a:p>
            <a:r>
              <a:rPr lang="en-US" sz="3200" dirty="0" smtClean="0"/>
              <a:t>Benchmarking</a:t>
            </a:r>
          </a:p>
        </p:txBody>
      </p:sp>
    </p:spTree>
    <p:extLst>
      <p:ext uri="{BB962C8B-B14F-4D97-AF65-F5344CB8AC3E}">
        <p14:creationId xmlns:p14="http://schemas.microsoft.com/office/powerpoint/2010/main" xmlns="" val="272650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6512511" cy="1447800"/>
          </a:xfrm>
        </p:spPr>
        <p:txBody>
          <a:bodyPr/>
          <a:lstStyle/>
          <a:p>
            <a:pPr algn="l"/>
            <a:r>
              <a:rPr lang="en-US" sz="3600" dirty="0" smtClean="0"/>
              <a:t>How can we maximize our investment return?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2362200"/>
            <a:ext cx="6400800" cy="4038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Understand your cash flows</a:t>
            </a:r>
          </a:p>
        </p:txBody>
      </p:sp>
    </p:spTree>
    <p:extLst>
      <p:ext uri="{BB962C8B-B14F-4D97-AF65-F5344CB8AC3E}">
        <p14:creationId xmlns:p14="http://schemas.microsoft.com/office/powerpoint/2010/main" xmlns="" val="366843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67027241"/>
              </p:ext>
            </p:extLst>
          </p:nvPr>
        </p:nvGraphicFramePr>
        <p:xfrm>
          <a:off x="1143000" y="731838"/>
          <a:ext cx="7467600" cy="5364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50777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231</Words>
  <Application>Microsoft Office PowerPoint</Application>
  <PresentationFormat>On-screen Show (4:3)</PresentationFormat>
  <Paragraphs>49</Paragraphs>
  <Slides>12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Slipstream</vt:lpstr>
      <vt:lpstr>MAXIMIZING PUBLIC INVESTMENTS:  GETTING MORE BANG FOR THE TAXPAYER BUCK</vt:lpstr>
      <vt:lpstr>What funds are we discussing?</vt:lpstr>
      <vt:lpstr>Authority and Statutes?</vt:lpstr>
      <vt:lpstr>What are the common types of Securities for our investments?</vt:lpstr>
      <vt:lpstr>Authority and Statutes</vt:lpstr>
      <vt:lpstr>Basic Tenants</vt:lpstr>
      <vt:lpstr>Basic Tenants (continued)</vt:lpstr>
      <vt:lpstr>How can we maximize our investment return?</vt:lpstr>
      <vt:lpstr>Slide 9</vt:lpstr>
      <vt:lpstr>U. S. Treasury Interest Rates </vt:lpstr>
      <vt:lpstr>Slide 11</vt:lpstr>
      <vt:lpstr>How do we use a normal yield curve to maximize our yields?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MAXIMIZING PUBLIC INVESTMENTS:  GETTING MORE BANG FOR THE TAXPAYER BUCK</dc:title>
  <dc:creator>Hewitt, Kathryn</dc:creator>
  <cp:lastModifiedBy>amansfield</cp:lastModifiedBy>
  <cp:revision>17</cp:revision>
  <dcterms:created xsi:type="dcterms:W3CDTF">2013-01-02T01:26:27Z</dcterms:created>
  <dcterms:modified xsi:type="dcterms:W3CDTF">2013-01-15T23:24:03Z</dcterms:modified>
</cp:coreProperties>
</file>