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wdp" ContentType="image/vnd.ms-photo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handoutMasterIdLst>
    <p:handoutMasterId r:id="rId18"/>
  </p:handoutMasterIdLst>
  <p:sldIdLst>
    <p:sldId id="272" r:id="rId2"/>
    <p:sldId id="267" r:id="rId3"/>
    <p:sldId id="268" r:id="rId4"/>
    <p:sldId id="283" r:id="rId5"/>
    <p:sldId id="287" r:id="rId6"/>
    <p:sldId id="265" r:id="rId7"/>
    <p:sldId id="288" r:id="rId8"/>
    <p:sldId id="273" r:id="rId9"/>
    <p:sldId id="274" r:id="rId10"/>
    <p:sldId id="276" r:id="rId11"/>
    <p:sldId id="277" r:id="rId12"/>
    <p:sldId id="280" r:id="rId13"/>
    <p:sldId id="279" r:id="rId14"/>
    <p:sldId id="289" r:id="rId15"/>
    <p:sldId id="290" r:id="rId16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80" autoAdjust="0"/>
    <p:restoredTop sz="94628" autoAdjust="0"/>
  </p:normalViewPr>
  <p:slideViewPr>
    <p:cSldViewPr>
      <p:cViewPr varScale="1">
        <p:scale>
          <a:sx n="120" d="100"/>
          <a:sy n="120" d="100"/>
        </p:scale>
        <p:origin x="-152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48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40F590-6650-4CD8-A340-91B61AFF9B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31676017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/>
          <a:lstStyle>
            <a:lvl1pPr algn="r">
              <a:defRPr sz="1300"/>
            </a:lvl1pPr>
          </a:lstStyle>
          <a:p>
            <a:r>
              <a:rPr lang="en-US" smtClean="0"/>
              <a:t>1/3/2013</a:t>
            </a:r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3" tIns="48332" rIns="96663" bIns="483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560571"/>
            <a:ext cx="5852160" cy="4320540"/>
          </a:xfrm>
          <a:prstGeom prst="rect">
            <a:avLst/>
          </a:prstGeom>
        </p:spPr>
        <p:txBody>
          <a:bodyPr vert="horz" lIns="96663" tIns="48332" rIns="96663" bIns="4833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3"/>
            <a:ext cx="3169920" cy="480060"/>
          </a:xfrm>
          <a:prstGeom prst="rect">
            <a:avLst/>
          </a:prstGeom>
        </p:spPr>
        <p:txBody>
          <a:bodyPr vert="horz" lIns="96663" tIns="48332" rIns="96663" bIns="48332" rtlCol="0" anchor="b"/>
          <a:lstStyle>
            <a:lvl1pPr algn="r">
              <a:defRPr sz="1300"/>
            </a:lvl1pPr>
          </a:lstStyle>
          <a:p>
            <a:fld id="{CFF2F43B-6BF9-4708-97D4-D2E81EEFBE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2663491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631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18047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758886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492973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537994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66589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6658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66606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33930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5139D9-93C0-4915-A43B-F0F505370D47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997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69897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Enrollment</a:t>
            </a:r>
            <a:r>
              <a:rPr lang="en-US" baseline="0" dirty="0" smtClean="0"/>
              <a:t> declines 2.8% 463 students from 2009 across 28 schools 13 grades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73960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5 superiors on school inspections last year</a:t>
            </a:r>
          </a:p>
          <a:p>
            <a:r>
              <a:rPr lang="en-US" dirty="0" smtClean="0"/>
              <a:t>No major addition/renovation project approved since 2005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27724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721297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F2F43B-6BF9-4708-97D4-D2E81EEFBEB1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 smtClean="0"/>
              <a:t>1/3/2013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3009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 bwMode="auto">
          <a:xfrm>
            <a:off x="228600" y="1217613"/>
            <a:ext cx="8915400" cy="158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458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63300-93D4-4369-8899-F141318337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3380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27ACE95-23C3-438E-B27C-2543D9DB8E7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D969FAF-1652-4C10-9CF4-92AAE29E4F23}" type="datetimeFigureOut">
              <a:rPr lang="en-US" smtClean="0"/>
              <a:pPr/>
              <a:t>1/15/2013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Microsoft_Office_Excel_Worksheet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cid:image001.jpg@01CBEA42.557FC89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Microsoft_Office_Excel_97-2003_Worksheet2.xls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" y="1905001"/>
            <a:ext cx="8077200" cy="1905000"/>
          </a:xfrm>
        </p:spPr>
        <p:txBody>
          <a:bodyPr/>
          <a:lstStyle/>
          <a:p>
            <a:r>
              <a:rPr lang="en-US" sz="5400" dirty="0" smtClean="0"/>
              <a:t>Cecil County Public Schools</a:t>
            </a:r>
            <a:br>
              <a:rPr lang="en-US" sz="5400" dirty="0" smtClean="0"/>
            </a:br>
            <a:r>
              <a:rPr lang="en-US" sz="3600" dirty="0" smtClean="0"/>
              <a:t>The Nuts  and Bolts of  School Budgeting</a:t>
            </a:r>
            <a:endParaRPr lang="en-US" sz="60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646176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Maryland Association of Counties</a:t>
            </a:r>
          </a:p>
          <a:p>
            <a:r>
              <a:rPr lang="en-US" dirty="0" smtClean="0"/>
              <a:t>January 3, 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9153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001000" cy="5257800"/>
          </a:xfrm>
        </p:spPr>
        <p:txBody>
          <a:bodyPr>
            <a:noAutofit/>
          </a:bodyPr>
          <a:lstStyle/>
          <a:p>
            <a:pPr marL="114300" indent="0" algn="ctr">
              <a:buNone/>
            </a:pPr>
            <a:r>
              <a:rPr lang="en-US" sz="2800" b="1" i="1" dirty="0" smtClean="0"/>
              <a:t>Most Essential Relationship = Board of </a:t>
            </a:r>
            <a:r>
              <a:rPr lang="en-US" sz="2800" b="1" i="1" smtClean="0"/>
              <a:t>Ed Members</a:t>
            </a:r>
          </a:p>
          <a:p>
            <a:pPr marL="114300" indent="0">
              <a:spcBef>
                <a:spcPts val="0"/>
              </a:spcBef>
              <a:buNone/>
            </a:pPr>
            <a:endParaRPr lang="en-US" sz="1800" b="1" i="1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Year-round focus on building the internal team:</a:t>
            </a:r>
          </a:p>
          <a:p>
            <a:pPr lvl="1"/>
            <a:r>
              <a:rPr lang="en-US" dirty="0" smtClean="0"/>
              <a:t>Trust, Honesty, Respect, Support</a:t>
            </a:r>
          </a:p>
          <a:p>
            <a:pPr lvl="1"/>
            <a:r>
              <a:rPr lang="en-US" dirty="0" smtClean="0"/>
              <a:t>All members have input and are heard</a:t>
            </a:r>
          </a:p>
          <a:p>
            <a:pPr lvl="1"/>
            <a:r>
              <a:rPr lang="en-US" dirty="0" smtClean="0"/>
              <a:t>Commitment to respectful consensus</a:t>
            </a:r>
          </a:p>
          <a:p>
            <a:pPr lvl="1"/>
            <a:r>
              <a:rPr lang="en-US" dirty="0" smtClean="0"/>
              <a:t>After consensus </a:t>
            </a:r>
            <a:r>
              <a:rPr lang="en-US" dirty="0" smtClean="0">
                <a:sym typeface="Wingdings"/>
              </a:rPr>
              <a:t> UNITED FRONT</a:t>
            </a:r>
          </a:p>
          <a:p>
            <a:pPr>
              <a:spcBef>
                <a:spcPts val="1200"/>
              </a:spcBef>
            </a:pPr>
            <a:r>
              <a:rPr lang="en-US" sz="2400" smtClean="0">
                <a:sym typeface="Wingdings"/>
              </a:rPr>
              <a:t>Understanding </a:t>
            </a:r>
            <a:r>
              <a:rPr lang="en-US" sz="2400" dirty="0" smtClean="0">
                <a:sym typeface="Wingdings"/>
              </a:rPr>
              <a:t>the Board’s Role:</a:t>
            </a:r>
          </a:p>
          <a:p>
            <a:pPr lvl="1"/>
            <a:r>
              <a:rPr lang="en-US" dirty="0" smtClean="0">
                <a:sym typeface="Wingdings"/>
              </a:rPr>
              <a:t>All members understand and respect their role vs. the role of the Superintendent</a:t>
            </a:r>
          </a:p>
          <a:p>
            <a:pPr lvl="1"/>
            <a:r>
              <a:rPr lang="en-US" dirty="0" smtClean="0">
                <a:sym typeface="Wingdings"/>
              </a:rPr>
              <a:t>Members grant autonomy to Superintendent to focus on the day-to-day and commit their energy to the “big picture”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dirty="0" smtClean="0"/>
              <a:t>RELATIONSHIPS - Internal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2481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620000" cy="990600"/>
          </a:xfrm>
        </p:spPr>
        <p:txBody>
          <a:bodyPr/>
          <a:lstStyle/>
          <a:p>
            <a:r>
              <a:rPr lang="en-US" dirty="0" smtClean="0"/>
              <a:t>RELATIONSHIPS – Local Gov’t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077200" cy="5562600"/>
          </a:xfrm>
        </p:spPr>
        <p:txBody>
          <a:bodyPr>
            <a:normAutofit lnSpcReduction="10000"/>
          </a:bodyPr>
          <a:lstStyle/>
          <a:p>
            <a:pPr marL="114300" indent="0" algn="ctr">
              <a:buNone/>
            </a:pPr>
            <a:r>
              <a:rPr lang="en-US" sz="2800" b="1" i="1" dirty="0" smtClean="0"/>
              <a:t>Build Relationships </a:t>
            </a:r>
            <a:r>
              <a:rPr lang="en-US" sz="2800" b="1" i="1" dirty="0"/>
              <a:t>B</a:t>
            </a:r>
            <a:r>
              <a:rPr lang="en-US" sz="2800" b="1" i="1" dirty="0" smtClean="0"/>
              <a:t>eyond “Budget Season”</a:t>
            </a:r>
          </a:p>
          <a:p>
            <a:pPr marL="114300" indent="0" algn="ctr">
              <a:spcBef>
                <a:spcPts val="0"/>
              </a:spcBef>
              <a:buNone/>
            </a:pPr>
            <a:endParaRPr lang="en-US" sz="1800" b="1" i="1" dirty="0" smtClean="0"/>
          </a:p>
          <a:p>
            <a:pPr>
              <a:spcBef>
                <a:spcPts val="0"/>
              </a:spcBef>
            </a:pPr>
            <a:r>
              <a:rPr lang="en-US" sz="2400" dirty="0" smtClean="0"/>
              <a:t>Invite local government officials to school system events and celebrations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Personally conduct school and facility tours 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Attend local government meetings and special events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Stay informed of other issues/priorities within our county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Contact </a:t>
            </a:r>
            <a:r>
              <a:rPr lang="en-US" sz="2400" dirty="0"/>
              <a:t>regularly with local officials to “check in”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Remain fully </a:t>
            </a:r>
            <a:r>
              <a:rPr lang="en-US" sz="2400" dirty="0"/>
              <a:t>educated on the entire county budget</a:t>
            </a:r>
          </a:p>
          <a:p>
            <a:pPr lvl="1"/>
            <a:r>
              <a:rPr lang="en-US" dirty="0"/>
              <a:t>Fully understand the structure and components</a:t>
            </a:r>
          </a:p>
          <a:p>
            <a:pPr lvl="1"/>
            <a:r>
              <a:rPr lang="en-US" dirty="0"/>
              <a:t>Aware of competing priorities/needs</a:t>
            </a:r>
          </a:p>
          <a:p>
            <a:pPr lvl="1"/>
            <a:r>
              <a:rPr lang="en-US" dirty="0"/>
              <a:t>Understand county budget trends and history</a:t>
            </a:r>
          </a:p>
          <a:p>
            <a:pPr lvl="1"/>
            <a:r>
              <a:rPr lang="en-US" dirty="0"/>
              <a:t>Stay aware of forecasts and potential issues (including state and federal)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12685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620000" cy="884238"/>
          </a:xfrm>
        </p:spPr>
        <p:txBody>
          <a:bodyPr/>
          <a:lstStyle/>
          <a:p>
            <a:r>
              <a:rPr lang="en-US" dirty="0" smtClean="0"/>
              <a:t>Communication and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7924800" cy="5410200"/>
          </a:xfrm>
        </p:spPr>
        <p:txBody>
          <a:bodyPr>
            <a:normAutofit lnSpcReduction="10000"/>
          </a:bodyPr>
          <a:lstStyle/>
          <a:p>
            <a:r>
              <a:rPr lang="en-US" sz="2400" dirty="0" smtClean="0"/>
              <a:t>Budget documents/information are readily available and easily accessible</a:t>
            </a:r>
          </a:p>
          <a:p>
            <a:pPr>
              <a:spcBef>
                <a:spcPts val="1200"/>
              </a:spcBef>
            </a:pPr>
            <a:r>
              <a:rPr lang="en-US" sz="2400" smtClean="0"/>
              <a:t>Regular e-mails and phone </a:t>
            </a:r>
            <a:r>
              <a:rPr lang="en-US" sz="2400" dirty="0" smtClean="0"/>
              <a:t>calls to </a:t>
            </a:r>
            <a:r>
              <a:rPr lang="en-US" sz="2400" smtClean="0"/>
              <a:t>local government </a:t>
            </a:r>
            <a:r>
              <a:rPr lang="en-US" sz="2400" dirty="0" smtClean="0"/>
              <a:t>officials to share education-related  research, articles, documents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Press releases, podcasts</a:t>
            </a:r>
            <a:r>
              <a:rPr lang="en-US" sz="2400" smtClean="0"/>
              <a:t>, e-mails, letters, and memos </a:t>
            </a:r>
            <a:r>
              <a:rPr lang="en-US" sz="2400" dirty="0" smtClean="0"/>
              <a:t>to keep staff and community informed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Board Educates:</a:t>
            </a:r>
          </a:p>
          <a:p>
            <a:pPr lvl="1"/>
            <a:r>
              <a:rPr lang="en-US" i="1" smtClean="0"/>
              <a:t>Proactively</a:t>
            </a:r>
          </a:p>
          <a:p>
            <a:pPr lvl="2"/>
            <a:r>
              <a:rPr lang="en-US" smtClean="0"/>
              <a:t>Community </a:t>
            </a:r>
            <a:r>
              <a:rPr lang="en-US" dirty="0" smtClean="0"/>
              <a:t>Forums</a:t>
            </a:r>
          </a:p>
          <a:p>
            <a:pPr lvl="2"/>
            <a:r>
              <a:rPr lang="en-US" dirty="0" smtClean="0"/>
              <a:t>Presentations to civic orgs, political groups, PTO/PTA, etc.</a:t>
            </a:r>
          </a:p>
          <a:p>
            <a:pPr lvl="2"/>
            <a:r>
              <a:rPr lang="en-US" dirty="0" smtClean="0"/>
              <a:t>News articles, letters to the editor, information on website</a:t>
            </a:r>
          </a:p>
          <a:p>
            <a:pPr lvl="1"/>
            <a:r>
              <a:rPr lang="en-US" i="1" smtClean="0"/>
              <a:t>Passively</a:t>
            </a:r>
          </a:p>
          <a:p>
            <a:pPr lvl="2"/>
            <a:r>
              <a:rPr lang="en-US" smtClean="0"/>
              <a:t>Corrects </a:t>
            </a:r>
            <a:r>
              <a:rPr lang="en-US" dirty="0" smtClean="0"/>
              <a:t>misinformation while out in the community</a:t>
            </a:r>
          </a:p>
          <a:p>
            <a:pPr lvl="2"/>
            <a:r>
              <a:rPr lang="en-US" dirty="0" smtClean="0"/>
              <a:t>Members make themselves accessible and available for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9764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077200" cy="1143000"/>
          </a:xfrm>
        </p:spPr>
        <p:txBody>
          <a:bodyPr/>
          <a:lstStyle/>
          <a:p>
            <a:r>
              <a:rPr lang="en-US" dirty="0" smtClean="0"/>
              <a:t>Transparency and Commitment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Engage community in the budget process</a:t>
            </a:r>
          </a:p>
          <a:p>
            <a:pPr lvl="1"/>
            <a:r>
              <a:rPr lang="en-US" dirty="0" smtClean="0"/>
              <a:t>Community Forums (twice per year)</a:t>
            </a:r>
          </a:p>
          <a:p>
            <a:pPr lvl="1"/>
            <a:r>
              <a:rPr lang="en-US" dirty="0" smtClean="0"/>
              <a:t>All budget work sessions/hearings are open to the public and allow opportunity for public comment</a:t>
            </a:r>
          </a:p>
          <a:p>
            <a:pPr>
              <a:spcBef>
                <a:spcPts val="1200"/>
              </a:spcBef>
            </a:pPr>
            <a:r>
              <a:rPr lang="en-US" sz="2400" dirty="0" smtClean="0"/>
              <a:t>Be visible and accessible</a:t>
            </a:r>
          </a:p>
          <a:p>
            <a:pPr lvl="1"/>
            <a:r>
              <a:rPr lang="en-US" dirty="0" smtClean="0"/>
              <a:t>Attend community functions beyond the school system</a:t>
            </a:r>
          </a:p>
          <a:p>
            <a:pPr lvl="1"/>
            <a:r>
              <a:rPr lang="en-US" dirty="0" smtClean="0"/>
              <a:t>Accept </a:t>
            </a:r>
            <a:r>
              <a:rPr lang="en-US" u="sng" dirty="0" smtClean="0"/>
              <a:t>all</a:t>
            </a:r>
            <a:r>
              <a:rPr lang="en-US" dirty="0" smtClean="0"/>
              <a:t> invitations to speak to community groups and organizations about the school system</a:t>
            </a:r>
          </a:p>
          <a:p>
            <a:pPr lvl="1"/>
            <a:r>
              <a:rPr lang="en-US" dirty="0" smtClean="0"/>
              <a:t>Respond promptly to e-mails/correspondence</a:t>
            </a:r>
          </a:p>
          <a:p>
            <a:pPr lvl="1"/>
            <a:endParaRPr lang="en-US" sz="18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305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181100"/>
          </a:xfrm>
        </p:spPr>
        <p:txBody>
          <a:bodyPr/>
          <a:lstStyle/>
          <a:p>
            <a:r>
              <a:rPr lang="en-US" sz="3600" b="0" dirty="0" smtClean="0">
                <a:solidFill>
                  <a:schemeClr val="tx2"/>
                </a:solidFill>
              </a:rPr>
              <a:t>State Teachers’ Pension</a:t>
            </a:r>
            <a:br>
              <a:rPr lang="en-US" sz="3600" b="0" dirty="0" smtClean="0">
                <a:solidFill>
                  <a:schemeClr val="tx2"/>
                </a:solidFill>
              </a:rPr>
            </a:br>
            <a:r>
              <a:rPr lang="en-US" sz="3600" b="0" dirty="0" smtClean="0">
                <a:solidFill>
                  <a:schemeClr val="tx2"/>
                </a:solidFill>
              </a:rPr>
              <a:t>What’s next?</a:t>
            </a:r>
            <a:endParaRPr lang="en-US" sz="3600" b="0" dirty="0">
              <a:solidFill>
                <a:schemeClr val="tx2"/>
              </a:solidFill>
            </a:endParaRP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6876" y="1257300"/>
            <a:ext cx="8081378" cy="521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62013" y="6472006"/>
            <a:ext cx="6382388" cy="338554"/>
          </a:xfrm>
          <a:prstGeom prst="rect">
            <a:avLst/>
          </a:prstGeom>
          <a:noFill/>
          <a:ln cmpd="sng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i="1" dirty="0" smtClean="0">
                <a:latin typeface="+mj-lt"/>
              </a:rPr>
              <a:t>From – Maryland State Retirement and Pension System Fiscal 2012 CAFR</a:t>
            </a:r>
            <a:endParaRPr lang="en-US" sz="1600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9627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76200"/>
            <a:ext cx="7620000" cy="1181100"/>
          </a:xfrm>
        </p:spPr>
        <p:txBody>
          <a:bodyPr/>
          <a:lstStyle/>
          <a:p>
            <a:r>
              <a:rPr lang="en-US" sz="3600" b="0" dirty="0" smtClean="0">
                <a:solidFill>
                  <a:schemeClr val="tx2"/>
                </a:solidFill>
              </a:rPr>
              <a:t>State Teachers’ Pension</a:t>
            </a:r>
            <a:br>
              <a:rPr lang="en-US" sz="3600" b="0" dirty="0" smtClean="0">
                <a:solidFill>
                  <a:schemeClr val="tx2"/>
                </a:solidFill>
              </a:rPr>
            </a:br>
            <a:r>
              <a:rPr lang="en-US" sz="3600" b="0" dirty="0" smtClean="0">
                <a:solidFill>
                  <a:schemeClr val="tx2"/>
                </a:solidFill>
              </a:rPr>
              <a:t>What’s next?</a:t>
            </a:r>
            <a:endParaRPr lang="en-US" sz="3600" b="0" dirty="0">
              <a:solidFill>
                <a:schemeClr val="tx2"/>
              </a:solidFill>
            </a:endParaRPr>
          </a:p>
        </p:txBody>
      </p:sp>
      <p:graphicFrame>
        <p:nvGraphicFramePr>
          <p:cNvPr id="6" name="Objec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502943149"/>
              </p:ext>
            </p:extLst>
          </p:nvPr>
        </p:nvGraphicFramePr>
        <p:xfrm>
          <a:off x="447675" y="1371600"/>
          <a:ext cx="7324725" cy="1703388"/>
        </p:xfrm>
        <a:graphic>
          <a:graphicData uri="http://schemas.openxmlformats.org/presentationml/2006/ole">
            <p:oleObj spid="_x0000_s9223" name="Worksheet" r:id="rId4" imgW="5783540" imgH="1424836" progId="Excel.Sheet.12">
              <p:embed/>
            </p:oleObj>
          </a:graphicData>
        </a:graphic>
      </p:graphicFrame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3276600"/>
            <a:ext cx="7620000" cy="3276600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 smtClean="0"/>
              <a:t>Normal Pension Cost – Benefits earned by active employees</a:t>
            </a:r>
          </a:p>
          <a:p>
            <a:pPr lvl="1"/>
            <a:r>
              <a:rPr lang="en-US" sz="1800" dirty="0" smtClean="0"/>
              <a:t>Paid by BOE</a:t>
            </a:r>
          </a:p>
          <a:p>
            <a:pPr lvl="1"/>
            <a:r>
              <a:rPr lang="en-US" sz="1800" dirty="0" smtClean="0"/>
              <a:t>2012 reform lowered benefits for new employees</a:t>
            </a:r>
          </a:p>
          <a:p>
            <a:r>
              <a:rPr lang="en-US" dirty="0" smtClean="0"/>
              <a:t>UAL – The unfunded actuarial liability  to pay future benefits</a:t>
            </a:r>
          </a:p>
          <a:p>
            <a:pPr lvl="1"/>
            <a:r>
              <a:rPr lang="en-US" dirty="0" smtClean="0"/>
              <a:t>Paid by the State</a:t>
            </a:r>
          </a:p>
          <a:p>
            <a:pPr lvl="1"/>
            <a:r>
              <a:rPr lang="en-US" dirty="0" smtClean="0"/>
              <a:t>Effected by net asset value and rate of Investment Return</a:t>
            </a:r>
          </a:p>
          <a:p>
            <a:r>
              <a:rPr lang="en-US" dirty="0" smtClean="0"/>
              <a:t>Corridor</a:t>
            </a:r>
          </a:p>
          <a:p>
            <a:pPr lvl="1"/>
            <a:r>
              <a:rPr lang="en-US" dirty="0" smtClean="0"/>
              <a:t>Introduced in 2002</a:t>
            </a:r>
          </a:p>
          <a:p>
            <a:pPr lvl="1"/>
            <a:r>
              <a:rPr lang="en-US" dirty="0" smtClean="0"/>
              <a:t>Proposed legislation during the 2013 General Assembly session to phase out over ten years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2903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Cecil County</a:t>
            </a:r>
            <a:br>
              <a:rPr lang="en-US" dirty="0" smtClean="0"/>
            </a:br>
            <a:r>
              <a:rPr lang="en-US" dirty="0" smtClean="0"/>
              <a:t>At the Head of the Bay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419600" cy="160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360 square </a:t>
            </a:r>
            <a:r>
              <a:rPr lang="en-US" dirty="0"/>
              <a:t>m</a:t>
            </a:r>
            <a:r>
              <a:rPr lang="en-US" dirty="0" smtClean="0"/>
              <a:t>iles</a:t>
            </a:r>
          </a:p>
          <a:p>
            <a:r>
              <a:rPr lang="en-US" dirty="0" smtClean="0"/>
              <a:t>Population 107,000</a:t>
            </a:r>
          </a:p>
          <a:p>
            <a:r>
              <a:rPr lang="en-US" dirty="0" smtClean="0"/>
              <a:t>Most rural county on the I-95 corridor between Virginia and Boston, Ma.</a:t>
            </a:r>
            <a:endParaRPr lang="en-US" dirty="0"/>
          </a:p>
        </p:txBody>
      </p:sp>
      <p:pic>
        <p:nvPicPr>
          <p:cNvPr id="4" name="Picture 3" descr="http://www.ccgov.org/images/ecdev/map_midatlantic.jpg"/>
          <p:cNvPicPr/>
          <p:nvPr/>
        </p:nvPicPr>
        <p:blipFill>
          <a:blip r:embed="rId3" r:link="rId4" cstate="print"/>
          <a:srcRect/>
          <a:stretch>
            <a:fillRect/>
          </a:stretch>
        </p:blipFill>
        <p:spPr bwMode="auto">
          <a:xfrm>
            <a:off x="4572000" y="1600200"/>
            <a:ext cx="2949575" cy="2903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2" name="TextBox 41"/>
          <p:cNvSpPr txBox="1"/>
          <p:nvPr/>
        </p:nvSpPr>
        <p:spPr>
          <a:xfrm>
            <a:off x="3154383" y="4572000"/>
            <a:ext cx="5227618" cy="1645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/>
            </a:lvl1pPr>
            <a:lvl2pPr marL="640080" indent="-22860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/>
            </a:lvl2pPr>
            <a:lvl3pPr marL="1005840" indent="-22860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</a:lvl3pPr>
            <a:lvl4pPr marL="1280160" indent="-22860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/>
            </a:lvl4pPr>
            <a:lvl5pPr marL="1554480" indent="-228600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baseline="0"/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baseline="0"/>
            </a:lvl6pPr>
            <a:lvl7pPr marL="1920240" indent="-182880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/>
            </a:lvl7pPr>
            <a:lvl8pPr marL="2103120" indent="-182880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/>
            </a:lvl8pPr>
            <a:lvl9pPr marL="2286000" indent="-182880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/>
            </a:lvl9pPr>
          </a:lstStyle>
          <a:p>
            <a:r>
              <a:rPr lang="en-US" dirty="0" smtClean="0"/>
              <a:t>Changing to Charter form of government</a:t>
            </a:r>
          </a:p>
          <a:p>
            <a:pPr lvl="1"/>
            <a:r>
              <a:rPr lang="en-US" dirty="0" smtClean="0"/>
              <a:t>County executive</a:t>
            </a:r>
          </a:p>
          <a:p>
            <a:pPr lvl="1"/>
            <a:r>
              <a:rPr lang="en-US" dirty="0" smtClean="0"/>
              <a:t>Five district council members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3400" y="3352800"/>
            <a:ext cx="2620983" cy="26779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03123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859" y="2743200"/>
            <a:ext cx="2789574" cy="3069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Cecil County Public Schools</a:t>
            </a:r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7772400" cy="4800600"/>
          </a:xfrm>
        </p:spPr>
        <p:txBody>
          <a:bodyPr/>
          <a:lstStyle/>
          <a:p>
            <a:r>
              <a:rPr lang="en-US" sz="2800" dirty="0" smtClean="0"/>
              <a:t>14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largest of the 24 MD LEAs in total enrollment</a:t>
            </a:r>
          </a:p>
          <a:p>
            <a:r>
              <a:rPr lang="en-US" sz="2800" dirty="0" smtClean="0"/>
              <a:t>Largest school system on the Eastern Shore</a:t>
            </a:r>
          </a:p>
          <a:p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2646641" y="2981637"/>
            <a:ext cx="573535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19th in cost spent per student 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18th in county wealth per student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24th in transportation cost per student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19th in non-instructional staff to student ratio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/>
              <a:t>6th highest Return on Investment in Education </a:t>
            </a:r>
            <a:endParaRPr lang="en-US" sz="2400" dirty="0" smtClean="0"/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400" dirty="0" smtClean="0"/>
              <a:t>Local economic impact of education spending - 135% return on investment</a:t>
            </a:r>
            <a:endParaRPr lang="en-US" sz="2400" dirty="0"/>
          </a:p>
        </p:txBody>
      </p:sp>
      <p:pic>
        <p:nvPicPr>
          <p:cNvPr id="4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6018" y="5452678"/>
            <a:ext cx="1041905" cy="1169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72197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2296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400" b="0" kern="1200" spc="-100" dirty="0">
                <a:solidFill>
                  <a:schemeClr val="tx2"/>
                </a:solidFill>
              </a:rPr>
              <a:t>Return on Education Investment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295400"/>
            <a:ext cx="8001000" cy="525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95400"/>
            <a:ext cx="4069237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2197156"/>
              </p:ext>
            </p:extLst>
          </p:nvPr>
        </p:nvGraphicFramePr>
        <p:xfrm>
          <a:off x="4419600" y="1320800"/>
          <a:ext cx="3962400" cy="110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7440"/>
                <a:gridCol w="15849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Economic</a:t>
                      </a:r>
                      <a:r>
                        <a:rPr lang="en-US" baseline="0" dirty="0" smtClean="0"/>
                        <a:t> Impact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tabLst>
                          <a:tab pos="1482725" algn="dec"/>
                        </a:tabLst>
                      </a:pPr>
                      <a:r>
                        <a:rPr lang="en-US" dirty="0" smtClean="0"/>
                        <a:t>	$  160,746,094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Jobs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482725" algn="dec"/>
                        </a:tabLst>
                      </a:pPr>
                      <a:r>
                        <a:rPr lang="en-US" dirty="0" smtClean="0"/>
                        <a:t>3,254</a:t>
                      </a:r>
                      <a:endParaRPr lang="en-US" dirty="0"/>
                    </a:p>
                  </a:txBody>
                  <a:tcPr/>
                </a:tc>
              </a:tr>
              <a:tr h="325120">
                <a:tc>
                  <a:txBody>
                    <a:bodyPr/>
                    <a:lstStyle/>
                    <a:p>
                      <a:r>
                        <a:rPr lang="en-US" dirty="0" smtClean="0"/>
                        <a:t>ROI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1482725" algn="dec"/>
                        </a:tabLst>
                      </a:pPr>
                      <a:r>
                        <a:rPr lang="en-US" dirty="0" smtClean="0"/>
                        <a:t>135%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5253774"/>
              </p:ext>
            </p:extLst>
          </p:nvPr>
        </p:nvGraphicFramePr>
        <p:xfrm>
          <a:off x="4495800" y="2590800"/>
          <a:ext cx="3886200" cy="4063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5524"/>
                <a:gridCol w="1610676"/>
              </a:tblGrid>
              <a:tr h="497679">
                <a:tc gridSpan="2">
                  <a:txBody>
                    <a:bodyPr/>
                    <a:lstStyle/>
                    <a:p>
                      <a:pPr lvl="1" algn="ctr"/>
                      <a:r>
                        <a:rPr lang="en-US" b="1" dirty="0" smtClean="0"/>
                        <a:t>Economic Benefits</a:t>
                      </a:r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tabLst>
                          <a:tab pos="1482725" algn="dec"/>
                        </a:tabLst>
                      </a:pPr>
                      <a:endParaRPr lang="en-US" dirty="0"/>
                    </a:p>
                  </a:txBody>
                  <a:tcPr/>
                </a:tc>
              </a:tr>
              <a:tr h="356182">
                <a:tc gridSpan="2"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Type 1</a:t>
                      </a:r>
                      <a:r>
                        <a:rPr lang="en-US" baseline="0" dirty="0" smtClean="0"/>
                        <a:t> Tangible - direct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1482725" algn="dec"/>
                        </a:tabLst>
                      </a:pPr>
                      <a:endParaRPr lang="en-US" dirty="0"/>
                    </a:p>
                  </a:txBody>
                  <a:tcPr/>
                </a:tc>
              </a:tr>
              <a:tr h="790432">
                <a:tc gridSpan="2">
                  <a:txBody>
                    <a:bodyPr/>
                    <a:lstStyle/>
                    <a:p>
                      <a:pPr lvl="2"/>
                      <a:r>
                        <a:rPr lang="en-US" sz="1600" dirty="0" smtClean="0"/>
                        <a:t>Trained and trainable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workforce with higher earnings potential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and improved quality of</a:t>
                      </a:r>
                      <a:r>
                        <a:rPr lang="en-US" sz="1600" baseline="0" dirty="0" smtClean="0"/>
                        <a:t> life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1482725" algn="dec"/>
                        </a:tabLst>
                      </a:pPr>
                      <a:endParaRPr lang="en-US" dirty="0"/>
                    </a:p>
                  </a:txBody>
                  <a:tcPr/>
                </a:tc>
              </a:tr>
              <a:tr h="356182">
                <a:tc gridSpan="2"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Type</a:t>
                      </a:r>
                      <a:r>
                        <a:rPr lang="en-US" baseline="0" dirty="0" smtClean="0"/>
                        <a:t> 2 Tangible – indirect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tabLst>
                          <a:tab pos="1482725" algn="dec"/>
                        </a:tabLst>
                      </a:pPr>
                      <a:endParaRPr lang="en-US" dirty="0"/>
                    </a:p>
                  </a:txBody>
                  <a:tcPr/>
                </a:tc>
              </a:tr>
              <a:tr h="556230">
                <a:tc gridSpan="2">
                  <a:txBody>
                    <a:bodyPr/>
                    <a:lstStyle/>
                    <a:p>
                      <a:pPr lvl="2"/>
                      <a:r>
                        <a:rPr lang="en-US" sz="1600" dirty="0" smtClean="0"/>
                        <a:t>Private sector economic,</a:t>
                      </a:r>
                      <a:r>
                        <a:rPr lang="en-US" sz="1600" baseline="0" dirty="0" smtClean="0"/>
                        <a:t> employment and fiscal impact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56182">
                <a:tc gridSpan="2">
                  <a:txBody>
                    <a:bodyPr/>
                    <a:lstStyle/>
                    <a:p>
                      <a:pPr lvl="1"/>
                      <a:r>
                        <a:rPr lang="en-US" dirty="0" smtClean="0"/>
                        <a:t>Type 3 – Intangible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90432">
                <a:tc gridSpan="2">
                  <a:txBody>
                    <a:bodyPr/>
                    <a:lstStyle/>
                    <a:p>
                      <a:pPr lvl="2"/>
                      <a:r>
                        <a:rPr lang="en-US" sz="1600" dirty="0" smtClean="0"/>
                        <a:t>Attract and retain families with skilled and/or professional workers, increasing assessable base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518909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Budget Timeline</a:t>
            </a:r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46976442"/>
              </p:ext>
            </p:extLst>
          </p:nvPr>
        </p:nvGraphicFramePr>
        <p:xfrm>
          <a:off x="228600" y="1524000"/>
          <a:ext cx="7625553" cy="4191000"/>
        </p:xfrm>
        <a:graphic>
          <a:graphicData uri="http://schemas.openxmlformats.org/presentationml/2006/ole">
            <p:oleObj spid="_x0000_s6149" name="Worksheet" r:id="rId4" imgW="7170407" imgH="4488277" progId="Excel.Sheet.8">
              <p:embed/>
            </p:oleObj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67703116"/>
              </p:ext>
            </p:extLst>
          </p:nvPr>
        </p:nvGraphicFramePr>
        <p:xfrm>
          <a:off x="76200" y="4114800"/>
          <a:ext cx="4029635" cy="2622084"/>
        </p:xfrm>
        <a:graphic>
          <a:graphicData uri="http://schemas.openxmlformats.org/drawingml/2006/table">
            <a:tbl>
              <a:tblPr bandRow="1"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36530"/>
                <a:gridCol w="2793105"/>
              </a:tblGrid>
              <a:tr h="2590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1/09/2013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Administrative</a:t>
                      </a:r>
                      <a:r>
                        <a:rPr lang="en-US" sz="1600" baseline="0" dirty="0" smtClean="0"/>
                        <a:t> Services Budget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1/23/2013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Education Services Budget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180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1/28/2013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Budget Hearing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801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2/11/2013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Board of</a:t>
                      </a:r>
                      <a:r>
                        <a:rPr lang="en-US" sz="1600" baseline="0" dirty="0" smtClean="0"/>
                        <a:t> Education Adopts Budget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3/1/2013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County Executive Submits Budget to County Council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3528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5/21/2013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County Council Adopts Budget</a:t>
                      </a:r>
                      <a:endParaRPr 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176603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MOE       Adequate Funding 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699" y="1295400"/>
            <a:ext cx="7658101" cy="545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Not Equal 7"/>
          <p:cNvSpPr/>
          <p:nvPr/>
        </p:nvSpPr>
        <p:spPr>
          <a:xfrm>
            <a:off x="1828800" y="618565"/>
            <a:ext cx="609600" cy="448235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400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304800"/>
            <a:ext cx="8305800" cy="114300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3900" kern="1200" spc="-100" dirty="0">
                <a:solidFill>
                  <a:schemeClr val="tx2"/>
                </a:solidFill>
              </a:rPr>
              <a:t>County Investment </a:t>
            </a:r>
            <a:r>
              <a:rPr lang="en-US" sz="3900" kern="1200" spc="-100" dirty="0" smtClean="0">
                <a:solidFill>
                  <a:schemeClr val="tx2"/>
                </a:solidFill>
              </a:rPr>
              <a:t>in School </a:t>
            </a:r>
            <a:r>
              <a:rPr lang="en-US" sz="3900" kern="1200" spc="-100" dirty="0">
                <a:solidFill>
                  <a:schemeClr val="tx2"/>
                </a:solidFill>
              </a:rPr>
              <a:t>Facilities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963851810"/>
              </p:ext>
            </p:extLst>
          </p:nvPr>
        </p:nvGraphicFramePr>
        <p:xfrm>
          <a:off x="228600" y="1895475"/>
          <a:ext cx="7934325" cy="4419600"/>
        </p:xfrm>
        <a:graphic>
          <a:graphicData uri="http://schemas.openxmlformats.org/presentationml/2006/ole">
            <p:oleObj spid="_x0000_s7173" name="Worksheet" r:id="rId4" imgW="5524594" imgH="3101267" progId="Excel.Sheet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4800" y="13716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Outstanding </a:t>
            </a:r>
            <a:r>
              <a:rPr lang="en-US" smtClean="0"/>
              <a:t>bond principal </a:t>
            </a:r>
            <a:r>
              <a:rPr lang="en-US" dirty="0" smtClean="0"/>
              <a:t>declined from $111 million in 2006 to $65.4 million ending 2013.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1385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620000" cy="1143000"/>
          </a:xfrm>
        </p:spPr>
        <p:txBody>
          <a:bodyPr/>
          <a:lstStyle/>
          <a:p>
            <a:r>
              <a:rPr lang="en-US" dirty="0" smtClean="0"/>
              <a:t>Collaboration with Departments and Agencies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51054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Procurement</a:t>
            </a:r>
          </a:p>
          <a:p>
            <a:pPr lvl="1"/>
            <a:r>
              <a:rPr lang="en-US" sz="1800" dirty="0" smtClean="0"/>
              <a:t>Supplies (CC </a:t>
            </a:r>
            <a:r>
              <a:rPr lang="en-US" sz="1800" dirty="0" err="1" smtClean="0"/>
              <a:t>Gov</a:t>
            </a:r>
            <a:r>
              <a:rPr lang="en-US" sz="1800" dirty="0" smtClean="0"/>
              <a:t>, C College)</a:t>
            </a:r>
          </a:p>
          <a:p>
            <a:pPr lvl="1"/>
            <a:r>
              <a:rPr lang="en-US" sz="1800" dirty="0" smtClean="0"/>
              <a:t>Fuel Oil (C College)</a:t>
            </a:r>
          </a:p>
          <a:p>
            <a:pPr lvl="1"/>
            <a:r>
              <a:rPr lang="en-US" sz="1800" dirty="0" smtClean="0"/>
              <a:t>Propane (CC </a:t>
            </a:r>
            <a:r>
              <a:rPr lang="en-US" sz="1800" dirty="0" err="1" smtClean="0"/>
              <a:t>Gov</a:t>
            </a:r>
            <a:r>
              <a:rPr lang="en-US" sz="1800" dirty="0" smtClean="0"/>
              <a:t>, C College)</a:t>
            </a:r>
          </a:p>
          <a:p>
            <a:pPr lvl="1"/>
            <a:r>
              <a:rPr lang="en-US" sz="1800" dirty="0" smtClean="0"/>
              <a:t>ESMEC Energy Trust ( CC Gov., C College, Library, Town of Elkton)</a:t>
            </a:r>
          </a:p>
          <a:p>
            <a:pPr lvl="1"/>
            <a:r>
              <a:rPr lang="en-US" sz="1800" dirty="0" smtClean="0"/>
              <a:t>Group Term Life Insurance (CC Gov.)</a:t>
            </a:r>
          </a:p>
          <a:p>
            <a:pPr lvl="1"/>
            <a:r>
              <a:rPr lang="en-US" sz="1800" dirty="0" smtClean="0"/>
              <a:t>Healthcare consultant (CC Gov.)</a:t>
            </a:r>
          </a:p>
          <a:p>
            <a:pPr lvl="1"/>
            <a:r>
              <a:rPr lang="en-US" sz="1800" dirty="0" smtClean="0"/>
              <a:t>457b Retirement Savings Plan (CC Gov.)</a:t>
            </a:r>
          </a:p>
          <a:p>
            <a:pPr>
              <a:spcBef>
                <a:spcPts val="1200"/>
              </a:spcBef>
            </a:pPr>
            <a:r>
              <a:rPr lang="en-US" sz="2000" dirty="0" smtClean="0"/>
              <a:t>Partnerships</a:t>
            </a:r>
          </a:p>
          <a:p>
            <a:pPr lvl="1"/>
            <a:r>
              <a:rPr lang="en-US" sz="1800" dirty="0" smtClean="0"/>
              <a:t>Health Department</a:t>
            </a:r>
          </a:p>
          <a:p>
            <a:pPr lvl="1"/>
            <a:r>
              <a:rPr lang="en-US" sz="1800" dirty="0" smtClean="0"/>
              <a:t>Social Services</a:t>
            </a:r>
          </a:p>
          <a:p>
            <a:pPr lvl="1"/>
            <a:r>
              <a:rPr lang="en-US" sz="1800" dirty="0" smtClean="0"/>
              <a:t>County and Municipal Law Enforcement</a:t>
            </a:r>
          </a:p>
          <a:p>
            <a:pPr lvl="1"/>
            <a:r>
              <a:rPr lang="en-US" sz="1800" dirty="0" smtClean="0"/>
              <a:t>Economic Development Commission</a:t>
            </a:r>
          </a:p>
          <a:p>
            <a:pPr>
              <a:spcBef>
                <a:spcPts val="1200"/>
              </a:spcBef>
            </a:pPr>
            <a:r>
              <a:rPr lang="en-US" sz="2000" dirty="0"/>
              <a:t>Use of facilities (C College, Parks and Recreation</a:t>
            </a:r>
            <a:r>
              <a:rPr lang="en-US" sz="2000" dirty="0" smtClean="0"/>
              <a:t>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2684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76200"/>
            <a:ext cx="7620000" cy="1143000"/>
          </a:xfrm>
        </p:spPr>
        <p:txBody>
          <a:bodyPr/>
          <a:lstStyle/>
          <a:p>
            <a:r>
              <a:rPr lang="en-US" sz="4400" dirty="0" smtClean="0"/>
              <a:t>Cecil County Board of Education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7620000" cy="2895600"/>
          </a:xfrm>
        </p:spPr>
        <p:txBody>
          <a:bodyPr>
            <a:normAutofit/>
          </a:bodyPr>
          <a:lstStyle/>
          <a:p>
            <a:pPr marL="114300" indent="0">
              <a:buNone/>
            </a:pPr>
            <a:r>
              <a:rPr lang="en-US" sz="4200" spc="-1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Board Practices</a:t>
            </a:r>
          </a:p>
          <a:p>
            <a:pPr lvl="1"/>
            <a:r>
              <a:rPr lang="en-US" sz="2400" dirty="0" smtClean="0"/>
              <a:t>Relationships</a:t>
            </a:r>
          </a:p>
          <a:p>
            <a:pPr lvl="1"/>
            <a:r>
              <a:rPr lang="en-US" sz="2400" dirty="0" smtClean="0"/>
              <a:t>Communication and Education</a:t>
            </a:r>
          </a:p>
          <a:p>
            <a:pPr lvl="1"/>
            <a:r>
              <a:rPr lang="en-US" sz="2400" dirty="0" smtClean="0"/>
              <a:t>Transparency and Commitment</a:t>
            </a:r>
          </a:p>
          <a:p>
            <a:endParaRPr lang="en-US" sz="2400" dirty="0" smtClean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7361" y="1371600"/>
            <a:ext cx="3834439" cy="21336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58026512"/>
              </p:ext>
            </p:extLst>
          </p:nvPr>
        </p:nvGraphicFramePr>
        <p:xfrm>
          <a:off x="4876800" y="1371600"/>
          <a:ext cx="2819400" cy="220980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2819400"/>
              </a:tblGrid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Lauren Camphausen, President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Donna Zane, Vice President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Dawn Branch,</a:t>
                      </a:r>
                      <a:r>
                        <a:rPr lang="en-US" sz="1200" b="0" i="1" baseline="0" dirty="0" smtClean="0">
                          <a:solidFill>
                            <a:schemeClr val="tx1"/>
                          </a:solidFill>
                        </a:rPr>
                        <a:t> Member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William</a:t>
                      </a:r>
                      <a:r>
                        <a:rPr lang="en-US" sz="1200" b="0" i="1" baseline="0" dirty="0" smtClean="0">
                          <a:solidFill>
                            <a:schemeClr val="tx1"/>
                          </a:solidFill>
                        </a:rPr>
                        <a:t> Manlove, Member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Wendy</a:t>
                      </a:r>
                      <a:r>
                        <a:rPr lang="en-US" sz="1200" b="0" i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200" b="0" i="1" baseline="0" dirty="0" err="1" smtClean="0">
                          <a:solidFill>
                            <a:schemeClr val="tx1"/>
                          </a:solidFill>
                        </a:rPr>
                        <a:t>Wintersgill</a:t>
                      </a:r>
                      <a:r>
                        <a:rPr lang="en-US" sz="1200" b="0" i="1" baseline="0" dirty="0" smtClean="0">
                          <a:solidFill>
                            <a:schemeClr val="tx1"/>
                          </a:solidFill>
                        </a:rPr>
                        <a:t>, Member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smtClean="0">
                          <a:solidFill>
                            <a:schemeClr val="tx1"/>
                          </a:solidFill>
                        </a:rPr>
                        <a:t>D’Ette Devine, Ed.D., </a:t>
                      </a:r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Superintendent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15686">
                <a:tc>
                  <a:txBody>
                    <a:bodyPr/>
                    <a:lstStyle/>
                    <a:p>
                      <a:pPr algn="ctr"/>
                      <a:r>
                        <a:rPr lang="en-US" sz="1200" b="0" i="1" dirty="0" err="1" smtClean="0">
                          <a:solidFill>
                            <a:schemeClr val="tx1"/>
                          </a:solidFill>
                        </a:rPr>
                        <a:t>Chanelle</a:t>
                      </a:r>
                      <a:r>
                        <a:rPr lang="en-US" sz="1200" b="0" i="1" dirty="0" smtClean="0">
                          <a:solidFill>
                            <a:schemeClr val="tx1"/>
                          </a:solidFill>
                        </a:rPr>
                        <a:t> Jones, Student</a:t>
                      </a:r>
                      <a:r>
                        <a:rPr lang="en-US" sz="1200" b="0" i="1" baseline="0" dirty="0" smtClean="0">
                          <a:solidFill>
                            <a:schemeClr val="tx1"/>
                          </a:solidFill>
                        </a:rPr>
                        <a:t> Member</a:t>
                      </a:r>
                      <a:endParaRPr lang="en-US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4876800" y="1143000"/>
            <a:ext cx="2819400" cy="2514600"/>
          </a:xfrm>
          <a:prstGeom prst="round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05724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539</TotalTime>
  <Words>822</Words>
  <Application>Microsoft Office PowerPoint</Application>
  <PresentationFormat>On-screen Show (4:3)</PresentationFormat>
  <Paragraphs>165</Paragraphs>
  <Slides>15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Adjacency</vt:lpstr>
      <vt:lpstr>Worksheet</vt:lpstr>
      <vt:lpstr>Cecil County Public Schools The Nuts  and Bolts of  School Budgeting</vt:lpstr>
      <vt:lpstr>Cecil County At the Head of the Bay</vt:lpstr>
      <vt:lpstr>Cecil County Public Schools</vt:lpstr>
      <vt:lpstr>Return on Education Investment</vt:lpstr>
      <vt:lpstr>Budget Timeline</vt:lpstr>
      <vt:lpstr>MOE       Adequate Funding </vt:lpstr>
      <vt:lpstr>County Investment in School Facilities</vt:lpstr>
      <vt:lpstr>Collaboration with Departments and Agencies</vt:lpstr>
      <vt:lpstr>Cecil County Board of Education</vt:lpstr>
      <vt:lpstr>RELATIONSHIPS - Internal</vt:lpstr>
      <vt:lpstr>RELATIONSHIPS – Local Gov’t</vt:lpstr>
      <vt:lpstr>Communication and Education</vt:lpstr>
      <vt:lpstr>Transparency and Commitment</vt:lpstr>
      <vt:lpstr>State Teachers’ Pension What’s next?</vt:lpstr>
      <vt:lpstr>State Teachers’ Pension What’s next?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Practices</dc:title>
  <dc:creator>Lauren Camphausen</dc:creator>
  <cp:lastModifiedBy>amansfield</cp:lastModifiedBy>
  <cp:revision>45</cp:revision>
  <cp:lastPrinted>2013-01-02T16:58:29Z</cp:lastPrinted>
  <dcterms:created xsi:type="dcterms:W3CDTF">2012-09-20T15:37:05Z</dcterms:created>
  <dcterms:modified xsi:type="dcterms:W3CDTF">2013-01-15T23:25:19Z</dcterms:modified>
</cp:coreProperties>
</file>