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0"/>
  </p:notesMasterIdLst>
  <p:handoutMasterIdLst>
    <p:handoutMasterId r:id="rId21"/>
  </p:handout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D0D0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78986" autoAdjust="0"/>
  </p:normalViewPr>
  <p:slideViewPr>
    <p:cSldViewPr>
      <p:cViewPr>
        <p:scale>
          <a:sx n="74" d="100"/>
          <a:sy n="74" d="100"/>
        </p:scale>
        <p:origin x="-3426" y="-10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700C3-0C45-49E7-AB32-C910947E9E5C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2419CC-48C4-45DE-A573-E826289DA9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0111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2FB3B8-95D8-406E-92A2-2879C59119C9}" type="datetimeFigureOut">
              <a:rPr lang="en-US" smtClean="0"/>
              <a:pPr/>
              <a:t>12/20/2012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754CD0-C193-4EB6-B866-A633E2C6DD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3632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754CD0-C193-4EB6-B866-A633E2C6DD1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F5F929-AC54-48BF-BC9F-0BE1469EA8EA}" type="datetimeFigureOut">
              <a:rPr lang="en-US" smtClean="0"/>
              <a:pPr/>
              <a:t>12/20/2012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00150B-251C-40C8-B8E9-948E9955BEA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gsr.umd.edu/VLC/OMA/" TargetMode="External"/><Relationship Id="rId2" Type="http://schemas.openxmlformats.org/officeDocument/2006/relationships/hyperlink" Target="http://www.oag.state.md.u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amacneille@oag.state.md.u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mathias@frederickcountymd.gov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143000"/>
            <a:ext cx="7851648" cy="1828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Complying with Maryland’s</a:t>
            </a:r>
            <a:br>
              <a:rPr lang="en-US" dirty="0" smtClean="0"/>
            </a:br>
            <a:r>
              <a:rPr lang="en-US" dirty="0" smtClean="0"/>
              <a:t>Open Meetings Act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429000"/>
            <a:ext cx="7854696" cy="2590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Lawrence J. Bohlen</a:t>
            </a:r>
          </a:p>
          <a:p>
            <a:r>
              <a:rPr lang="en-US" dirty="0" smtClean="0"/>
              <a:t>Manager Member Services &amp; Education</a:t>
            </a:r>
          </a:p>
          <a:p>
            <a:r>
              <a:rPr lang="en-US" dirty="0" smtClean="0"/>
              <a:t>Local Government Insurance Trust</a:t>
            </a:r>
          </a:p>
          <a:p>
            <a:endParaRPr lang="en-US" dirty="0" smtClean="0"/>
          </a:p>
          <a:p>
            <a:r>
              <a:rPr lang="en-US" dirty="0" smtClean="0"/>
              <a:t>__________________________________</a:t>
            </a:r>
          </a:p>
          <a:p>
            <a:r>
              <a:rPr lang="en-US" dirty="0" smtClean="0"/>
              <a:t>MACO Winter Conference </a:t>
            </a:r>
          </a:p>
          <a:p>
            <a:r>
              <a:rPr lang="en-US" dirty="0" smtClean="0"/>
              <a:t>January 2013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/>
              <a:t>Actions before a meeting: </a:t>
            </a:r>
            <a:br>
              <a:rPr lang="en-US" u="sng" dirty="0" smtClean="0"/>
            </a:br>
            <a:r>
              <a:rPr lang="en-US" b="1" u="sng" dirty="0" smtClean="0"/>
              <a:t>Public Notice</a:t>
            </a:r>
            <a:r>
              <a:rPr lang="en-US" u="sng" dirty="0" smtClean="0"/>
              <a:t> of Meetings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/>
              <a:t>Timing</a:t>
            </a:r>
          </a:p>
          <a:p>
            <a:r>
              <a:rPr lang="en-US" sz="3200" dirty="0" smtClean="0"/>
              <a:t>Reasonably in advance</a:t>
            </a:r>
          </a:p>
          <a:p>
            <a:r>
              <a:rPr lang="en-US" sz="3200" dirty="0" smtClean="0"/>
              <a:t>Last-minute meetings</a:t>
            </a:r>
          </a:p>
          <a:p>
            <a:r>
              <a:rPr lang="en-US" sz="3200" dirty="0" smtClean="0"/>
              <a:t>Content</a:t>
            </a:r>
          </a:p>
          <a:p>
            <a:r>
              <a:rPr lang="en-US" sz="3200" dirty="0" smtClean="0"/>
              <a:t>Time, place, open/closed status</a:t>
            </a:r>
          </a:p>
          <a:p>
            <a:r>
              <a:rPr lang="en-US" sz="3200" dirty="0" smtClean="0"/>
              <a:t>Agenda?</a:t>
            </a:r>
          </a:p>
          <a:p>
            <a:r>
              <a:rPr lang="en-US" sz="3200" dirty="0" smtClean="0"/>
              <a:t>Method</a:t>
            </a:r>
          </a:p>
          <a:p>
            <a:r>
              <a:rPr lang="en-US" sz="3200" dirty="0" smtClean="0"/>
              <a:t>Consistency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/>
              <a:t>Actions </a:t>
            </a:r>
            <a:r>
              <a:rPr lang="en-US" u="sng" dirty="0" smtClean="0"/>
              <a:t>during </a:t>
            </a:r>
            <a:r>
              <a:rPr lang="en-US" u="sng" dirty="0"/>
              <a:t>a </a:t>
            </a:r>
            <a:r>
              <a:rPr lang="en-US" u="sng" dirty="0" smtClean="0"/>
              <a:t>meeting: </a:t>
            </a:r>
            <a:br>
              <a:rPr lang="en-US" u="sng" dirty="0" smtClean="0"/>
            </a:br>
            <a:r>
              <a:rPr lang="en-US" u="sng" dirty="0" smtClean="0"/>
              <a:t>1) </a:t>
            </a:r>
            <a:r>
              <a:rPr lang="en-US" b="1" u="sng" dirty="0" smtClean="0"/>
              <a:t>Logistics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Location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Public participation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Cameras/tape recorders – model rules</a:t>
            </a:r>
          </a:p>
          <a:p>
            <a:r>
              <a:rPr lang="en-US" sz="3200" dirty="0" smtClean="0"/>
              <a:t>Access to documents referred to during meeting</a:t>
            </a:r>
          </a:p>
          <a:p>
            <a:r>
              <a:rPr lang="en-US" sz="3200" dirty="0" smtClean="0"/>
              <a:t>Audible discussion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/>
              <a:t>Actions during a meeting: 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2) </a:t>
            </a:r>
            <a:r>
              <a:rPr lang="en-US" b="1" u="sng" dirty="0" smtClean="0"/>
              <a:t>Closing</a:t>
            </a:r>
            <a:r>
              <a:rPr lang="en-US" u="sng" dirty="0" smtClean="0"/>
              <a:t> </a:t>
            </a:r>
            <a:r>
              <a:rPr lang="en-US" b="1" u="sng" dirty="0" smtClean="0"/>
              <a:t>a Meeting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Identifying a specific exception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Completing </a:t>
            </a:r>
            <a:r>
              <a:rPr lang="en-US" sz="3200" dirty="0"/>
              <a:t>a </a:t>
            </a:r>
            <a:r>
              <a:rPr lang="en-US" sz="3200" dirty="0" smtClean="0"/>
              <a:t>meaningful written “closing statement” – the Chair’s duty to prepare or sign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Holding a public vote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Staying within an exception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Model closing statement on Attorney </a:t>
            </a:r>
            <a:r>
              <a:rPr lang="en-US" sz="3200" dirty="0"/>
              <a:t>General’s website:  http://</a:t>
            </a:r>
            <a:r>
              <a:rPr lang="en-US" sz="3200" dirty="0" smtClean="0"/>
              <a:t>www.oag.state.md.us/Opengov/Openmeetings/AppC.pdf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4900" u="sng" dirty="0"/>
              <a:t>Actions during a meeting: </a:t>
            </a:r>
            <a:r>
              <a:rPr lang="en-US" sz="4900" u="sng" dirty="0" smtClean="0"/>
              <a:t/>
            </a:r>
            <a:br>
              <a:rPr lang="en-US" sz="4900" u="sng" dirty="0" smtClean="0"/>
            </a:br>
            <a:r>
              <a:rPr lang="en-US" sz="3200" u="sng" dirty="0" smtClean="0"/>
              <a:t>3</a:t>
            </a:r>
            <a:r>
              <a:rPr lang="en-US" sz="3600" u="sng" dirty="0" smtClean="0"/>
              <a:t>) the 14 Sec. 10-508(a) </a:t>
            </a:r>
            <a:r>
              <a:rPr lang="en-US" sz="3600" b="1" u="sng" dirty="0" smtClean="0"/>
              <a:t>exceptions </a:t>
            </a:r>
            <a:br>
              <a:rPr lang="en-US" sz="3600" b="1" u="sng" dirty="0" smtClean="0"/>
            </a:br>
            <a:r>
              <a:rPr lang="en-US" sz="3600" b="1" dirty="0" smtClean="0"/>
              <a:t>    </a:t>
            </a:r>
            <a:r>
              <a:rPr lang="en-US" sz="3600" u="sng" dirty="0" smtClean="0"/>
              <a:t>(all to be construed narrowly)</a:t>
            </a:r>
            <a:endParaRPr lang="en-US" sz="3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48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Specific personnel matters</a:t>
            </a:r>
          </a:p>
          <a:p>
            <a:r>
              <a:rPr lang="en-US" sz="2800" dirty="0" smtClean="0"/>
              <a:t>Legal advice</a:t>
            </a:r>
          </a:p>
          <a:p>
            <a:r>
              <a:rPr lang="en-US" sz="2800" dirty="0" smtClean="0"/>
              <a:t>Litigation</a:t>
            </a:r>
          </a:p>
          <a:p>
            <a:r>
              <a:rPr lang="en-US" sz="2800" dirty="0" smtClean="0"/>
              <a:t>Real property acquisition</a:t>
            </a:r>
          </a:p>
          <a:p>
            <a:r>
              <a:rPr lang="en-US" sz="2800" dirty="0" smtClean="0"/>
              <a:t>Collective bargaining</a:t>
            </a:r>
          </a:p>
          <a:p>
            <a:r>
              <a:rPr lang="en-US" sz="2800" dirty="0" smtClean="0"/>
              <a:t>Certain business development proposals</a:t>
            </a:r>
          </a:p>
          <a:p>
            <a:r>
              <a:rPr lang="en-US" sz="2800" dirty="0" smtClean="0"/>
              <a:t>Certain public security matters</a:t>
            </a:r>
          </a:p>
          <a:p>
            <a:r>
              <a:rPr lang="en-US" sz="2800" dirty="0" smtClean="0"/>
              <a:t>Other law requiring confidentiality</a:t>
            </a:r>
          </a:p>
          <a:p>
            <a:r>
              <a:rPr lang="en-US" sz="2800" dirty="0" smtClean="0"/>
              <a:t>Etc.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/>
              <a:t>Actions </a:t>
            </a:r>
            <a:r>
              <a:rPr lang="en-US" u="sng" dirty="0" smtClean="0"/>
              <a:t>after </a:t>
            </a:r>
            <a:r>
              <a:rPr lang="en-US" u="sng" dirty="0"/>
              <a:t>a meeting: 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1) </a:t>
            </a:r>
            <a:r>
              <a:rPr lang="en-US" b="1" u="sng" dirty="0" smtClean="0"/>
              <a:t>Meaningful</a:t>
            </a:r>
            <a:r>
              <a:rPr lang="en-US" u="sng" dirty="0" smtClean="0"/>
              <a:t> </a:t>
            </a:r>
            <a:r>
              <a:rPr lang="en-US" b="1" u="sng" dirty="0" smtClean="0"/>
              <a:t>Minutes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Duty of timely preparation</a:t>
            </a:r>
          </a:p>
          <a:p>
            <a:r>
              <a:rPr lang="en-US" sz="2800" dirty="0" smtClean="0"/>
              <a:t>Open meetings</a:t>
            </a:r>
          </a:p>
          <a:p>
            <a:r>
              <a:rPr lang="en-US" sz="2800" dirty="0" smtClean="0"/>
              <a:t>Available on request, without redaction</a:t>
            </a:r>
          </a:p>
          <a:p>
            <a:r>
              <a:rPr lang="en-US" sz="2800" dirty="0" smtClean="0"/>
              <a:t>Tape recording ≠ minutes</a:t>
            </a:r>
          </a:p>
          <a:p>
            <a:r>
              <a:rPr lang="en-US" sz="2800" dirty="0" smtClean="0"/>
              <a:t>Closed meetings</a:t>
            </a:r>
          </a:p>
          <a:p>
            <a:r>
              <a:rPr lang="en-US" sz="2800" dirty="0" smtClean="0"/>
              <a:t>Sealed</a:t>
            </a:r>
          </a:p>
          <a:p>
            <a:r>
              <a:rPr lang="en-US" sz="2800" dirty="0" smtClean="0"/>
              <a:t>Publicly available summary (requirement extends to certain administrative function sessions not open to public)</a:t>
            </a:r>
          </a:p>
          <a:p>
            <a:r>
              <a:rPr lang="en-US" sz="2800" dirty="0" smtClean="0"/>
              <a:t>2011 amendment: use of live and streaming audio or video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/>
              <a:t>Actions </a:t>
            </a:r>
            <a:r>
              <a:rPr lang="en-US" u="sng" dirty="0" smtClean="0"/>
              <a:t>after </a:t>
            </a:r>
            <a:r>
              <a:rPr lang="en-US" u="sng" dirty="0"/>
              <a:t>a meeting: 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2) </a:t>
            </a:r>
            <a:r>
              <a:rPr lang="en-US" b="1" u="sng" dirty="0"/>
              <a:t>Record </a:t>
            </a:r>
            <a:r>
              <a:rPr lang="en-US" b="1" u="sng" dirty="0" smtClean="0"/>
              <a:t>Retention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3600" dirty="0" smtClean="0"/>
              <a:t>Notice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Documentation of closed meeting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Minutes</a:t>
            </a:r>
          </a:p>
          <a:p>
            <a:pPr>
              <a:lnSpc>
                <a:spcPct val="150000"/>
              </a:lnSpc>
            </a:pPr>
            <a:r>
              <a:rPr lang="en-US" sz="3600" dirty="0" smtClean="0"/>
              <a:t>Sealed minutes</a:t>
            </a:r>
          </a:p>
          <a:p>
            <a:pPr>
              <a:lnSpc>
                <a:spcPct val="150000"/>
              </a:lnSpc>
            </a:pPr>
            <a:endParaRPr lang="en-US" sz="3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Enforcement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Open Meetings Compliance Board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Advisory opinions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Circuit Court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May overturn public body’s action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May award attorney’s fees to winning party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Issues, Examples, and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dirty="0" smtClean="0"/>
          </a:p>
          <a:p>
            <a:pPr lvl="1">
              <a:buFont typeface="Wingdings" pitchFamily="2" charset="2"/>
              <a:buChar char="Ø"/>
            </a:pPr>
            <a:r>
              <a:rPr lang="en-US" sz="3200" dirty="0" smtClean="0"/>
              <a:t>Most common violations</a:t>
            </a:r>
          </a:p>
          <a:p>
            <a:pPr lvl="1">
              <a:buFont typeface="Wingdings" pitchFamily="2" charset="2"/>
              <a:buChar char="Ø"/>
            </a:pPr>
            <a:endParaRPr lang="en-US" sz="3200" dirty="0"/>
          </a:p>
          <a:p>
            <a:pPr lvl="1">
              <a:buFont typeface="Wingdings" pitchFamily="2" charset="2"/>
              <a:buChar char="Ø"/>
            </a:pPr>
            <a:r>
              <a:rPr lang="en-US" sz="3200" dirty="0" smtClean="0"/>
              <a:t>Steps to avoid complains</a:t>
            </a:r>
            <a:endParaRPr lang="en-US" sz="3200" dirty="0"/>
          </a:p>
        </p:txBody>
      </p:sp>
    </p:spTree>
    <p:extLst>
      <p:ext uri="{BB962C8B-B14F-4D97-AF65-F5344CB8AC3E}">
        <p14:creationId xmlns="" xmlns:p14="http://schemas.microsoft.com/office/powerpoint/2010/main" val="1210152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More Information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Open Meetings Act Manual,  Compliance </a:t>
            </a:r>
            <a:r>
              <a:rPr lang="en-US" sz="3200" dirty="0"/>
              <a:t>Board </a:t>
            </a:r>
            <a:r>
              <a:rPr lang="en-US" sz="3200" dirty="0" smtClean="0"/>
              <a:t>Opinions, </a:t>
            </a:r>
            <a:r>
              <a:rPr lang="en-US" sz="3200" dirty="0"/>
              <a:t>and topical index: go to </a:t>
            </a:r>
            <a:r>
              <a:rPr lang="en-US" sz="3200" dirty="0">
                <a:hlinkClick r:id="rId2"/>
              </a:rPr>
              <a:t>www.oag.state.md.us</a:t>
            </a:r>
            <a:r>
              <a:rPr lang="en-US" sz="3200" dirty="0"/>
              <a:t> and click on “Open Government”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Online class: Institute for Governmental Service and Research website: </a:t>
            </a:r>
            <a:r>
              <a:rPr lang="en-US" sz="2800" u="sng" dirty="0" smtClean="0">
                <a:solidFill>
                  <a:schemeClr val="tx2"/>
                </a:solidFill>
                <a:hlinkClick r:id="rId3"/>
              </a:rPr>
              <a:t>www.igsr.umd.edu/VLC/OMA/</a:t>
            </a:r>
            <a:endParaRPr lang="en-US" sz="3200" dirty="0" smtClean="0">
              <a:solidFill>
                <a:schemeClr val="tx2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3200" dirty="0" smtClean="0"/>
          </a:p>
          <a:p>
            <a:pPr marL="0" indent="0">
              <a:lnSpc>
                <a:spcPct val="150000"/>
              </a:lnSpc>
              <a:buNone/>
            </a:pPr>
            <a:endParaRPr lang="en-US" sz="3200" dirty="0" smtClean="0"/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524000"/>
          </a:xfrm>
        </p:spPr>
        <p:txBody>
          <a:bodyPr>
            <a:normAutofit/>
          </a:bodyPr>
          <a:lstStyle/>
          <a:p>
            <a:r>
              <a:rPr lang="en-US" dirty="0" smtClean="0"/>
              <a:t>Presentation created by 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514600"/>
            <a:ext cx="7543800" cy="40386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endParaRPr lang="en-US" sz="2400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Ann MacNeille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Assistant Attorney General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Maryland Attorney General’s Office 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Counsel, Open Meetings Compliance Board</a:t>
            </a:r>
          </a:p>
          <a:p>
            <a:pPr>
              <a:spcBef>
                <a:spcPts val="0"/>
              </a:spcBef>
            </a:pPr>
            <a:r>
              <a:rPr lang="en-US" sz="2400" dirty="0" smtClean="0">
                <a:hlinkClick r:id="rId3"/>
              </a:rPr>
              <a:t>amacneille@oag.state.md.us</a:t>
            </a:r>
            <a:endParaRPr lang="en-US" sz="2400" dirty="0" smtClean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 smtClean="0"/>
              <a:t>John S. Mathias</a:t>
            </a:r>
          </a:p>
          <a:p>
            <a:pPr algn="r">
              <a:spcBef>
                <a:spcPts val="0"/>
              </a:spcBef>
            </a:pPr>
            <a:r>
              <a:rPr lang="en-US" sz="2400" dirty="0" smtClean="0"/>
              <a:t>County Attorney</a:t>
            </a:r>
          </a:p>
          <a:p>
            <a:pPr algn="r">
              <a:spcBef>
                <a:spcPts val="0"/>
              </a:spcBef>
            </a:pPr>
            <a:r>
              <a:rPr lang="en-US" sz="2400" dirty="0" smtClean="0"/>
              <a:t>Frederick County, Maryland</a:t>
            </a:r>
          </a:p>
          <a:p>
            <a:pPr algn="r">
              <a:spcBef>
                <a:spcPts val="0"/>
              </a:spcBef>
            </a:pPr>
            <a:r>
              <a:rPr lang="en-US" sz="2400" dirty="0" smtClean="0">
                <a:hlinkClick r:id="rId4"/>
              </a:rPr>
              <a:t>jmathias@frederickcountymd.gov</a:t>
            </a:r>
            <a:r>
              <a:rPr lang="en-US" sz="2400" dirty="0" smtClean="0"/>
              <a:t> </a:t>
            </a:r>
          </a:p>
          <a:p>
            <a:pPr algn="r">
              <a:spcBef>
                <a:spcPts val="0"/>
              </a:spcBef>
            </a:pPr>
            <a:r>
              <a:rPr lang="en-US" sz="2400" dirty="0" smtClean="0"/>
              <a:t>___________________________</a:t>
            </a:r>
          </a:p>
          <a:p>
            <a:pPr algn="r">
              <a:spcBef>
                <a:spcPts val="0"/>
              </a:spcBef>
            </a:pPr>
            <a:endParaRPr lang="en-US" sz="2400" dirty="0" smtClean="0"/>
          </a:p>
          <a:p>
            <a:pPr algn="r">
              <a:spcBef>
                <a:spcPts val="0"/>
              </a:spcBef>
            </a:pPr>
            <a:endParaRPr lang="en-US" dirty="0" smtClean="0"/>
          </a:p>
          <a:p>
            <a:pPr algn="r">
              <a:spcBef>
                <a:spcPts val="0"/>
              </a:spcBef>
            </a:pPr>
            <a:endParaRPr lang="en-US" dirty="0" smtClean="0"/>
          </a:p>
          <a:p>
            <a:pPr algn="r">
              <a:spcBef>
                <a:spcPts val="0"/>
              </a:spcBef>
            </a:pPr>
            <a:endParaRPr lang="en-US" dirty="0" smtClean="0"/>
          </a:p>
          <a:p>
            <a:pPr algn="r">
              <a:spcBef>
                <a:spcPts val="0"/>
              </a:spcBef>
            </a:pPr>
            <a:endParaRPr lang="en-US" dirty="0" smtClean="0"/>
          </a:p>
          <a:p>
            <a:pPr algn="r">
              <a:spcBef>
                <a:spcPts val="0"/>
              </a:spcBef>
            </a:pPr>
            <a:endParaRPr lang="en-US" dirty="0" smtClean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Objectives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600" dirty="0" smtClean="0"/>
              <a:t>What is the Open Meetings Act?</a:t>
            </a:r>
          </a:p>
          <a:p>
            <a:pPr marL="1001268" lvl="1" indent="-571500">
              <a:buFont typeface="Wingdings" pitchFamily="2" charset="2"/>
              <a:buChar char="Ø"/>
            </a:pPr>
            <a:r>
              <a:rPr lang="en-US" sz="3400" dirty="0" smtClean="0"/>
              <a:t>why should a public body comply?</a:t>
            </a:r>
          </a:p>
          <a:p>
            <a:pPr marL="1737360" lvl="6" indent="0">
              <a:buNone/>
            </a:pPr>
            <a:endParaRPr lang="en-US" sz="2600" dirty="0" smtClean="0"/>
          </a:p>
          <a:p>
            <a:r>
              <a:rPr lang="en-US" sz="3600" dirty="0" smtClean="0"/>
              <a:t>What does it require of my public body?  </a:t>
            </a:r>
          </a:p>
          <a:p>
            <a:pPr marL="886968" lvl="1" indent="-457200">
              <a:buFont typeface="Wingdings" pitchFamily="2" charset="2"/>
              <a:buChar char="Ø"/>
            </a:pPr>
            <a:r>
              <a:rPr lang="en-US" sz="3400" dirty="0" smtClean="0"/>
              <a:t>what activities does it govern? (or not)</a:t>
            </a:r>
          </a:p>
          <a:p>
            <a:pPr marL="886968" lvl="1" indent="-457200">
              <a:buFont typeface="Wingdings" pitchFamily="2" charset="2"/>
              <a:buChar char="Ø"/>
            </a:pPr>
            <a:r>
              <a:rPr lang="en-US" sz="3400" dirty="0" smtClean="0"/>
              <a:t>what actions does it require before a meeting?</a:t>
            </a:r>
          </a:p>
          <a:p>
            <a:pPr marL="886968" lvl="1" indent="-457200">
              <a:buFont typeface="Wingdings" pitchFamily="2" charset="2"/>
              <a:buChar char="Ø"/>
            </a:pPr>
            <a:r>
              <a:rPr lang="en-US" sz="3400" dirty="0" smtClean="0"/>
              <a:t>what </a:t>
            </a:r>
            <a:r>
              <a:rPr lang="en-US" sz="3400" dirty="0"/>
              <a:t>actions does it require </a:t>
            </a:r>
            <a:r>
              <a:rPr lang="en-US" sz="3400" dirty="0" smtClean="0"/>
              <a:t>during </a:t>
            </a:r>
            <a:r>
              <a:rPr lang="en-US" sz="3400" dirty="0"/>
              <a:t>a meeting</a:t>
            </a:r>
            <a:r>
              <a:rPr lang="en-US" sz="3400" dirty="0" smtClean="0"/>
              <a:t>?</a:t>
            </a:r>
          </a:p>
          <a:p>
            <a:pPr marL="886968" lvl="1" indent="-457200">
              <a:buFont typeface="Wingdings" pitchFamily="2" charset="2"/>
              <a:buChar char="Ø"/>
            </a:pPr>
            <a:r>
              <a:rPr lang="en-US" sz="3400" dirty="0" smtClean="0"/>
              <a:t>what </a:t>
            </a:r>
            <a:r>
              <a:rPr lang="en-US" sz="3400" dirty="0"/>
              <a:t>actions does it require </a:t>
            </a:r>
            <a:r>
              <a:rPr lang="en-US" sz="3400" dirty="0" smtClean="0"/>
              <a:t>after </a:t>
            </a:r>
            <a:r>
              <a:rPr lang="en-US" sz="3400" dirty="0"/>
              <a:t>a </a:t>
            </a:r>
            <a:r>
              <a:rPr lang="en-US" sz="3400" dirty="0" smtClean="0"/>
              <a:t>meeting?</a:t>
            </a:r>
            <a:endParaRPr lang="en-US" sz="3400" dirty="0"/>
          </a:p>
          <a:p>
            <a:pPr marL="1527048" lvl="5" indent="0">
              <a:buNone/>
            </a:pPr>
            <a:endParaRPr lang="en-US" sz="2800" dirty="0" smtClean="0"/>
          </a:p>
          <a:p>
            <a:r>
              <a:rPr lang="en-US" sz="3600" dirty="0" smtClean="0"/>
              <a:t>How is the Act enforced?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OPEN MEETINGS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ctr">
              <a:buNone/>
            </a:pPr>
            <a:r>
              <a:rPr lang="en-US" sz="3600" dirty="0" smtClean="0"/>
              <a:t>State Government Article</a:t>
            </a:r>
          </a:p>
          <a:p>
            <a:pPr algn="ctr">
              <a:buNone/>
            </a:pPr>
            <a:r>
              <a:rPr lang="en-US" sz="3600" dirty="0" smtClean="0"/>
              <a:t>Title 10, Subtitle 5</a:t>
            </a:r>
          </a:p>
          <a:p>
            <a:pPr algn="ctr">
              <a:buNone/>
            </a:pPr>
            <a:r>
              <a:rPr lang="en-US" sz="3600" dirty="0" smtClean="0"/>
              <a:t>Annotated Code of Maryland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Legislature’s policy statement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It is essential to the maintenance of a democratic society that, except in special and appropriate circumstances:</a:t>
            </a:r>
          </a:p>
          <a:p>
            <a:pPr>
              <a:buNone/>
            </a:pPr>
            <a:r>
              <a:rPr lang="en-US" dirty="0" smtClean="0"/>
              <a:t>		(1)	public business be performed in an open and public manner; and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(2)	citizens be allowed to observe: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(i)	the performance of public officials; and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	(ii)	the deliberations and decisions that the making of public policy involves.</a:t>
            </a:r>
          </a:p>
          <a:p>
            <a:pPr algn="r">
              <a:buNone/>
            </a:pPr>
            <a:r>
              <a:rPr lang="en-US" dirty="0" smtClean="0"/>
              <a:t>Section 10-501(a)</a:t>
            </a:r>
          </a:p>
          <a:p>
            <a:pPr algn="r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>Activities governed: </a:t>
            </a:r>
            <a:br>
              <a:rPr lang="en-US" u="sng" dirty="0" smtClean="0"/>
            </a:br>
            <a:r>
              <a:rPr lang="en-US" u="sng" dirty="0" smtClean="0"/>
              <a:t>1) those of a  “</a:t>
            </a:r>
            <a:r>
              <a:rPr lang="en-US" b="1" u="sng" dirty="0" smtClean="0"/>
              <a:t>Public Body</a:t>
            </a:r>
            <a:r>
              <a:rPr lang="en-US" u="sng" dirty="0" smtClean="0"/>
              <a:t>”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Multi-member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Formal creation (usually)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Committees and some subcommittees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Informally created public bodies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Nominally private corporations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Activities governed: 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>2) </a:t>
            </a:r>
            <a:r>
              <a:rPr lang="en-US" u="sng" dirty="0"/>
              <a:t>: </a:t>
            </a:r>
            <a:r>
              <a:rPr lang="en-US" u="sng" dirty="0" smtClean="0"/>
              <a:t>the public body’s “</a:t>
            </a:r>
            <a:r>
              <a:rPr lang="en-US" b="1" u="sng" dirty="0" smtClean="0"/>
              <a:t>Meetings</a:t>
            </a:r>
            <a:r>
              <a:rPr lang="en-US" u="sng" dirty="0" smtClean="0"/>
              <a:t>”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2712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r>
              <a:rPr lang="en-US" sz="8600" dirty="0"/>
              <a:t>Public </a:t>
            </a:r>
            <a:r>
              <a:rPr lang="en-US" sz="8600" dirty="0" smtClean="0"/>
              <a:t>business</a:t>
            </a:r>
            <a:endParaRPr lang="en-US" sz="8600" dirty="0"/>
          </a:p>
          <a:p>
            <a:pPr>
              <a:lnSpc>
                <a:spcPct val="150000"/>
              </a:lnSpc>
            </a:pPr>
            <a:r>
              <a:rPr lang="en-US" sz="8600" dirty="0"/>
              <a:t>Quorum </a:t>
            </a:r>
            <a:r>
              <a:rPr lang="en-US" sz="8600" dirty="0" smtClean="0"/>
              <a:t>convened – or cycled through a room to evade the Act</a:t>
            </a:r>
            <a:endParaRPr lang="en-US" sz="8600" dirty="0"/>
          </a:p>
          <a:p>
            <a:pPr>
              <a:lnSpc>
                <a:spcPct val="150000"/>
              </a:lnSpc>
            </a:pPr>
            <a:r>
              <a:rPr lang="en-US" sz="8600" dirty="0" smtClean="0"/>
              <a:t>Conference calls or other methods of simultaneous interaction</a:t>
            </a:r>
          </a:p>
          <a:p>
            <a:pPr>
              <a:lnSpc>
                <a:spcPct val="150000"/>
              </a:lnSpc>
            </a:pPr>
            <a:r>
              <a:rPr lang="en-US" sz="8600" dirty="0"/>
              <a:t>Social gatherings, </a:t>
            </a:r>
            <a:r>
              <a:rPr lang="en-US" sz="8600" dirty="0" smtClean="0"/>
              <a:t>retreats when public business is discussed</a:t>
            </a:r>
          </a:p>
          <a:p>
            <a:pPr marL="0" indent="0">
              <a:lnSpc>
                <a:spcPct val="150000"/>
              </a:lnSpc>
              <a:buNone/>
            </a:pPr>
            <a:endParaRPr lang="en-US" sz="86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u="sng" dirty="0"/>
              <a:t>Activities governed: 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4000" u="sng" dirty="0" smtClean="0"/>
              <a:t>3) </a:t>
            </a:r>
            <a:r>
              <a:rPr lang="en-US" sz="4000" u="sng" dirty="0"/>
              <a:t>: </a:t>
            </a:r>
            <a:r>
              <a:rPr lang="en-US" sz="4000" b="1" u="sng" dirty="0" smtClean="0"/>
              <a:t>Topics of Discussion</a:t>
            </a:r>
            <a:r>
              <a:rPr lang="en-US" sz="4000" u="sng" dirty="0" smtClean="0"/>
              <a:t> within the Act</a:t>
            </a:r>
            <a:endParaRPr lang="en-US" sz="40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962400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 smtClean="0"/>
              <a:t>Covered:  Advisory, legislative, quasi-legislative functions, all as specially defined by the Act.</a:t>
            </a:r>
          </a:p>
          <a:p>
            <a:pPr>
              <a:buNone/>
            </a:pPr>
            <a:endParaRPr lang="en-US" sz="3000" dirty="0" smtClean="0"/>
          </a:p>
          <a:p>
            <a:r>
              <a:rPr lang="en-US" sz="3000" dirty="0" smtClean="0"/>
              <a:t>Excluded:  administrative (formerly executive), judicial, quasi-judicial functions  </a:t>
            </a:r>
          </a:p>
          <a:p>
            <a:pPr>
              <a:buNone/>
            </a:pPr>
            <a:r>
              <a:rPr lang="en-US" sz="3000" dirty="0" smtClean="0"/>
              <a:t>                                           </a:t>
            </a:r>
          </a:p>
          <a:p>
            <a:r>
              <a:rPr lang="en-US" sz="3000" dirty="0" smtClean="0"/>
              <a:t>Expressly </a:t>
            </a:r>
            <a:r>
              <a:rPr lang="en-US" sz="3000" i="1" dirty="0" smtClean="0"/>
              <a:t>included</a:t>
            </a:r>
            <a:r>
              <a:rPr lang="en-US" sz="3000" dirty="0" smtClean="0"/>
              <a:t>: discussions concerning</a:t>
            </a:r>
          </a:p>
          <a:p>
            <a:pPr>
              <a:buNone/>
            </a:pPr>
            <a:r>
              <a:rPr lang="en-US" sz="3000" dirty="0" smtClean="0"/>
              <a:t>     »  Granting a license or permit</a:t>
            </a:r>
          </a:p>
          <a:p>
            <a:pPr>
              <a:buNone/>
            </a:pPr>
            <a:r>
              <a:rPr lang="en-US" sz="3000" dirty="0" smtClean="0"/>
              <a:t>	  »  Zoning matters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Activities governed: </a:t>
            </a:r>
            <a:r>
              <a:rPr lang="en-US" u="sng" dirty="0" smtClean="0"/>
              <a:t/>
            </a:r>
            <a:br>
              <a:rPr lang="en-US" u="sng" dirty="0" smtClean="0"/>
            </a:br>
            <a:r>
              <a:rPr lang="en-US" sz="4000" u="sng" dirty="0" smtClean="0"/>
              <a:t>4) </a:t>
            </a:r>
            <a:r>
              <a:rPr lang="en-US" sz="4000" u="sng" dirty="0"/>
              <a:t>The </a:t>
            </a:r>
            <a:r>
              <a:rPr lang="en-US" sz="4000" b="1" u="sng" dirty="0" smtClean="0"/>
              <a:t>Administrative</a:t>
            </a:r>
            <a:r>
              <a:rPr lang="en-US" sz="4000" u="sng" dirty="0"/>
              <a:t> </a:t>
            </a:r>
            <a:r>
              <a:rPr lang="en-US" sz="4000" u="sng" dirty="0" smtClean="0"/>
              <a:t>(formerly Executive) </a:t>
            </a:r>
            <a:r>
              <a:rPr lang="en-US" sz="4000" b="1" u="sng" dirty="0" smtClean="0"/>
              <a:t>Function Exclusion</a:t>
            </a:r>
            <a:endParaRPr lang="en-US" sz="4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505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/>
              <a:t>Not within other defined functions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Administration of existing law or </a:t>
            </a:r>
            <a:r>
              <a:rPr lang="en-US" sz="3200" dirty="0" smtClean="0"/>
              <a:t>policy --</a:t>
            </a:r>
            <a:r>
              <a:rPr lang="en-US" sz="3200" b="1" dirty="0" smtClean="0"/>
              <a:t>not</a:t>
            </a:r>
            <a:r>
              <a:rPr lang="en-US" sz="3200" dirty="0" smtClean="0"/>
              <a:t> creation of law or policy</a:t>
            </a:r>
          </a:p>
          <a:p>
            <a:pPr>
              <a:lnSpc>
                <a:spcPct val="150000"/>
              </a:lnSpc>
            </a:pPr>
            <a:r>
              <a:rPr lang="en-US" sz="3200" dirty="0" smtClean="0"/>
              <a:t>Sometimes subject to reporting requirement,  as discussed below</a:t>
            </a:r>
          </a:p>
          <a:p>
            <a:r>
              <a:rPr lang="en-US" sz="3200" dirty="0" smtClean="0"/>
              <a:t>Administrative </a:t>
            </a:r>
            <a:r>
              <a:rPr lang="en-US" sz="3200" dirty="0"/>
              <a:t>function during early </a:t>
            </a:r>
            <a:r>
              <a:rPr lang="en-US" sz="3200" dirty="0" smtClean="0"/>
              <a:t>budget preparation </a:t>
            </a:r>
            <a:r>
              <a:rPr lang="en-US" sz="3200" dirty="0"/>
              <a:t>phase, unless policy issues </a:t>
            </a:r>
            <a:r>
              <a:rPr lang="en-US" sz="3200" dirty="0" smtClean="0"/>
              <a:t>arise; quasi-legislative function, subject to the Act, during </a:t>
            </a:r>
            <a:r>
              <a:rPr lang="en-US" sz="3200" dirty="0"/>
              <a:t>formal approval process</a:t>
            </a:r>
          </a:p>
          <a:p>
            <a:pPr>
              <a:lnSpc>
                <a:spcPct val="150000"/>
              </a:lnSpc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358</TotalTime>
  <Words>546</Words>
  <Application>Microsoft Office PowerPoint</Application>
  <PresentationFormat>On-screen Show (4:3)</PresentationFormat>
  <Paragraphs>137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Complying with Maryland’s Open Meetings Act</vt:lpstr>
      <vt:lpstr>Presentation created by :</vt:lpstr>
      <vt:lpstr>Objectives</vt:lpstr>
      <vt:lpstr>OPEN MEETINGS ACT</vt:lpstr>
      <vt:lpstr>The Legislature’s policy statement :</vt:lpstr>
      <vt:lpstr>Activities governed:  1) those of a  “Public Body”</vt:lpstr>
      <vt:lpstr>Activities governed:  2) : the public body’s “Meetings”</vt:lpstr>
      <vt:lpstr>   Activities governed:  3) : Topics of Discussion within the Act</vt:lpstr>
      <vt:lpstr>Activities governed:  4) The Administrative (formerly Executive) Function Exclusion</vt:lpstr>
      <vt:lpstr>Actions before a meeting:  Public Notice of Meetings</vt:lpstr>
      <vt:lpstr>Actions during a meeting:  1) Logistics</vt:lpstr>
      <vt:lpstr>Actions during a meeting:  2) Closing a Meeting</vt:lpstr>
      <vt:lpstr>Actions during a meeting:  3) the 14 Sec. 10-508(a) exceptions      (all to be construed narrowly)</vt:lpstr>
      <vt:lpstr>Actions after a meeting:  1) Meaningful Minutes</vt:lpstr>
      <vt:lpstr>Actions after a meeting:  2) Record Retention</vt:lpstr>
      <vt:lpstr>Enforcement</vt:lpstr>
      <vt:lpstr>Issues, Examples, and Questions</vt:lpstr>
      <vt:lpstr>More Information</vt:lpstr>
    </vt:vector>
  </TitlesOfParts>
  <Company>Frederick County Government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IIT</dc:creator>
  <cp:lastModifiedBy>AValliant</cp:lastModifiedBy>
  <cp:revision>41</cp:revision>
  <cp:lastPrinted>2012-05-14T20:02:34Z</cp:lastPrinted>
  <dcterms:created xsi:type="dcterms:W3CDTF">2011-01-03T16:18:48Z</dcterms:created>
  <dcterms:modified xsi:type="dcterms:W3CDTF">2012-12-20T19:22:10Z</dcterms:modified>
</cp:coreProperties>
</file>