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8" r:id="rId2"/>
    <p:sldId id="260" r:id="rId3"/>
    <p:sldId id="266" r:id="rId4"/>
    <p:sldId id="263" r:id="rId5"/>
    <p:sldId id="256" r:id="rId6"/>
    <p:sldId id="262" r:id="rId7"/>
    <p:sldId id="261" r:id="rId8"/>
    <p:sldId id="265" r:id="rId9"/>
    <p:sldId id="264" r:id="rId10"/>
    <p:sldId id="25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5C05"/>
    <a:srgbClr val="4F81BD"/>
    <a:srgbClr val="385D8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2654" autoAdjust="0"/>
  </p:normalViewPr>
  <p:slideViewPr>
    <p:cSldViewPr>
      <p:cViewPr>
        <p:scale>
          <a:sx n="80" d="100"/>
          <a:sy n="80" d="100"/>
        </p:scale>
        <p:origin x="-1086" y="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552A31-38AF-4000-936C-CD7C81C2EC41}" type="datetimeFigureOut">
              <a:rPr lang="en-US" smtClean="0"/>
              <a:pPr/>
              <a:t>12/21/2012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A09FA5-F926-45C7-8F22-349075030529}" type="slidenum">
              <a:rPr lang="en-US" smtClean="0"/>
              <a:pPr/>
              <a:t>‹#›</a:t>
            </a:fld>
            <a:endParaRPr lang="en-US"/>
          </a:p>
        </p:txBody>
      </p:sp>
    </p:spTree>
    <p:extLst>
      <p:ext uri="{BB962C8B-B14F-4D97-AF65-F5344CB8AC3E}">
        <p14:creationId xmlns="" xmlns:p14="http://schemas.microsoft.com/office/powerpoint/2010/main" val="1119081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A09FA5-F926-45C7-8F22-349075030529}"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Notes:</a:t>
            </a:r>
          </a:p>
          <a:p>
            <a:endParaRPr lang="en-US" dirty="0" smtClean="0"/>
          </a:p>
          <a:p>
            <a:r>
              <a:rPr lang="en-US" dirty="0" smtClean="0"/>
              <a:t>MD Code clearly is where we start.</a:t>
            </a:r>
            <a:r>
              <a:rPr lang="en-US" baseline="0" dirty="0" smtClean="0"/>
              <a:t>  It establishes who is who in Maryland, agency-wise, and who does what.  It clearly does this in the context of state level and local/county level organizations.</a:t>
            </a:r>
          </a:p>
          <a:p>
            <a:endParaRPr lang="en-US" baseline="0" dirty="0" smtClean="0"/>
          </a:p>
          <a:p>
            <a:pPr marL="228600" indent="-228600">
              <a:buAutoNum type="arabicParenR"/>
            </a:pPr>
            <a:r>
              <a:rPr lang="en-US" baseline="0" dirty="0" smtClean="0"/>
              <a:t>The first thing that’s important to note is that the Maryland Constitution and Code create a divide between state and local levels, </a:t>
            </a:r>
          </a:p>
          <a:p>
            <a:pPr marL="228600" indent="-228600">
              <a:buAutoNum type="arabicParenR"/>
            </a:pPr>
            <a:r>
              <a:rPr lang="en-US" baseline="0" dirty="0" smtClean="0"/>
              <a:t>and also empower the county charters and code.</a:t>
            </a:r>
          </a:p>
          <a:p>
            <a:pPr marL="228600" indent="-228600">
              <a:buAutoNum type="arabicParenR"/>
            </a:pPr>
            <a:r>
              <a:rPr lang="en-US" baseline="0" dirty="0" smtClean="0"/>
              <a:t>Both of these levels of government then begin by addressing things more or less by subject area, so that, for example, we get…</a:t>
            </a:r>
          </a:p>
          <a:p>
            <a:pPr marL="228600" indent="-228600">
              <a:buAutoNum type="arabicParenR"/>
            </a:pPr>
            <a:r>
              <a:rPr lang="en-US" baseline="0" dirty="0" smtClean="0"/>
              <a:t>Social Services</a:t>
            </a:r>
          </a:p>
          <a:p>
            <a:pPr marL="228600" indent="-228600">
              <a:buAutoNum type="arabicParenR"/>
            </a:pPr>
            <a:r>
              <a:rPr lang="en-US" baseline="0" dirty="0" smtClean="0"/>
              <a:t>Public Health</a:t>
            </a:r>
          </a:p>
          <a:p>
            <a:pPr marL="228600" indent="-228600">
              <a:buNone/>
            </a:pPr>
            <a:r>
              <a:rPr lang="en-US" i="0" baseline="0" dirty="0" smtClean="0"/>
              <a:t>Note:   among all its other duties, DHMH is given certain responsibilities that are emergency management type roles—and are recognized as such.   This is different than most other state agencies, and causes some overlaps with the general emergency management powers &amp; responsibilities.   </a:t>
            </a:r>
            <a:endParaRPr lang="en-US" baseline="0" dirty="0" smtClean="0"/>
          </a:p>
          <a:p>
            <a:pPr marL="228600" indent="-228600">
              <a:buAutoNum type="arabicParenR" startAt="6"/>
            </a:pPr>
            <a:r>
              <a:rPr lang="en-US" baseline="0" dirty="0" smtClean="0"/>
              <a:t>Those topic areas are assigned to specific agencies that are created by statute</a:t>
            </a:r>
          </a:p>
          <a:p>
            <a:pPr marL="228600" indent="-228600">
              <a:buAutoNum type="arabicParenR" startAt="6"/>
            </a:pPr>
            <a:r>
              <a:rPr lang="en-US" baseline="0" dirty="0" smtClean="0"/>
              <a:t>Like DHR and the LDSSs are created by statute to address social services at the state and local level. </a:t>
            </a:r>
          </a:p>
          <a:p>
            <a:pPr marL="228600" indent="-228600">
              <a:buAutoNum type="arabicParenR" startAt="6"/>
            </a:pPr>
            <a:r>
              <a:rPr lang="en-US" baseline="0" dirty="0" smtClean="0"/>
              <a:t>And the state level portion of the agency has a certain authority to coordinate what is happening at the local level regarding those social service duties.    </a:t>
            </a:r>
          </a:p>
          <a:p>
            <a:pPr marL="228600" indent="-228600">
              <a:buAutoNum type="arabicParenR" startAt="6"/>
            </a:pPr>
            <a:r>
              <a:rPr lang="en-US" baseline="0" dirty="0" smtClean="0"/>
              <a:t>But then the local county can also assign additional duties to the local portion of the agency.  Its important to note that while those duties are local, the state portion can, and does, provide some guidance on how to fulfill those local responsibilities (like accounting).</a:t>
            </a:r>
          </a:p>
          <a:p>
            <a:pPr marL="228600" indent="-228600">
              <a:buAutoNum type="arabicParenR" startAt="6"/>
            </a:pPr>
            <a:r>
              <a:rPr lang="en-US" baseline="0" dirty="0" smtClean="0"/>
              <a:t>We see the same thing in Public health </a:t>
            </a:r>
          </a:p>
          <a:p>
            <a:pPr marL="228600" indent="-228600">
              <a:buAutoNum type="arabicParenR" startAt="6"/>
            </a:pPr>
            <a:r>
              <a:rPr lang="en-US" baseline="0" dirty="0" smtClean="0"/>
              <a:t> where statute creates DHMH and LHDs</a:t>
            </a:r>
          </a:p>
          <a:p>
            <a:pPr marL="228600" indent="-228600">
              <a:buAutoNum type="arabicParenR" startAt="6"/>
            </a:pPr>
            <a:r>
              <a:rPr lang="en-US" baseline="0" dirty="0" smtClean="0"/>
              <a:t> And responsibilities and authorities flow  state statue flow from the state level to the local level of the agency.</a:t>
            </a:r>
          </a:p>
          <a:p>
            <a:pPr marL="228600" indent="-228600">
              <a:buAutoNum type="arabicParenR" startAt="6"/>
            </a:pPr>
            <a:r>
              <a:rPr lang="en-US" baseline="0" dirty="0" smtClean="0"/>
              <a:t>And yet again, how the local county can give additional duties to the local portion, that are subject to some guidance from the state level portion of the entity. (because its all one agency)</a:t>
            </a:r>
          </a:p>
          <a:p>
            <a:pPr marL="228600" indent="-228600">
              <a:buNone/>
            </a:pPr>
            <a:endParaRPr lang="en-US" baseline="0" dirty="0" smtClean="0"/>
          </a:p>
          <a:p>
            <a:pPr marL="228600" indent="-228600">
              <a:buNone/>
            </a:pPr>
            <a:r>
              <a:rPr lang="en-US" baseline="0" dirty="0" smtClean="0"/>
              <a:t>Its worth noting right now, that we can clearly see the silo effect that everyone is always very cautious about.  There is no formal relationship between the two silos of Social Services and Public Health.  Cooperation and communication can happen, but there is no formal tie requiring it, facilitating it, or even giving it any teeth, really.</a:t>
            </a:r>
          </a:p>
          <a:p>
            <a:pPr marL="228600" indent="-228600">
              <a:buNone/>
            </a:pPr>
            <a:endParaRPr lang="en-US" baseline="0" dirty="0" smtClean="0"/>
          </a:p>
          <a:p>
            <a:pPr marL="228600" indent="-228600">
              <a:buNone/>
            </a:pPr>
            <a:r>
              <a:rPr lang="en-US" baseline="0" dirty="0" smtClean="0"/>
              <a:t>14) Things are really different with Emergency Management. Statute creates</a:t>
            </a:r>
          </a:p>
          <a:p>
            <a:pPr marL="228600" indent="-228600">
              <a:buNone/>
            </a:pPr>
            <a:r>
              <a:rPr lang="en-US" baseline="0" dirty="0" smtClean="0"/>
              <a:t>15) MEMA </a:t>
            </a:r>
          </a:p>
          <a:p>
            <a:pPr marL="228600" indent="-228600">
              <a:buNone/>
            </a:pPr>
            <a:r>
              <a:rPr lang="en-US" baseline="0" dirty="0" smtClean="0"/>
              <a:t>16) and the LEMs</a:t>
            </a:r>
          </a:p>
          <a:p>
            <a:pPr marL="228600" indent="-228600">
              <a:buNone/>
            </a:pPr>
            <a:r>
              <a:rPr lang="en-US" baseline="0" dirty="0" smtClean="0"/>
              <a:t>17) And both requires and empowers the local county code</a:t>
            </a:r>
          </a:p>
          <a:p>
            <a:pPr marL="228600" indent="-228600">
              <a:buNone/>
            </a:pPr>
            <a:r>
              <a:rPr lang="en-US" baseline="0" dirty="0" smtClean="0"/>
              <a:t>18) to address emergency management</a:t>
            </a:r>
          </a:p>
          <a:p>
            <a:pPr marL="228600" indent="-228600">
              <a:buNone/>
            </a:pPr>
            <a:r>
              <a:rPr lang="en-US" baseline="0" dirty="0" smtClean="0"/>
              <a:t>19) Which then gives certain direct duties to the local EM—but of course MEMA also has authority to “coordinate” the activities of the LEMs.</a:t>
            </a:r>
          </a:p>
          <a:p>
            <a:pPr marL="228600" indent="-228600">
              <a:buNone/>
            </a:pPr>
            <a:r>
              <a:rPr lang="en-US" baseline="0" dirty="0" smtClean="0"/>
              <a:t>Now this is where things get different.  MEMA and the LEMs have an authority that no other agency does—</a:t>
            </a:r>
          </a:p>
          <a:p>
            <a:pPr marL="228600" indent="-228600">
              <a:buNone/>
            </a:pPr>
            <a:r>
              <a:rPr lang="en-US" baseline="0" dirty="0" smtClean="0"/>
              <a:t>20) the authority to direct and coordinate other agencies to support its mission.  This is how ESF#6 and ESF#8 come into play.  Without MEMA existing, and directing DHR and DHMH, there would be no ESFs.   DHR’s involvement with mass care only comes into play because of a directive from MEMA that they are involved </a:t>
            </a:r>
            <a:r>
              <a:rPr lang="en-US" i="1" baseline="0" dirty="0" smtClean="0"/>
              <a:t>at the state level</a:t>
            </a:r>
            <a:r>
              <a:rPr lang="en-US" i="0" baseline="0" dirty="0" smtClean="0"/>
              <a:t>.   This is also why DHMH’s responsibilities as ESF#8 lead are broader than its statute role would seem to imply…   </a:t>
            </a:r>
          </a:p>
          <a:p>
            <a:pPr marL="228600" indent="-228600">
              <a:buNone/>
            </a:pPr>
            <a:r>
              <a:rPr lang="en-US" i="0" baseline="0" dirty="0" smtClean="0"/>
              <a:t>21) Now one other thing MEMA does is create a real, formal link across the silos.   MEMA designates the two agencies as supports to each other, and now requires that they cooperate and work together to fulfill the emergency management function.</a:t>
            </a:r>
          </a:p>
          <a:p>
            <a:pPr marL="228600" indent="-228600">
              <a:buNone/>
            </a:pPr>
            <a:r>
              <a:rPr lang="en-US" i="0" baseline="0" dirty="0" smtClean="0"/>
              <a:t>Notice  that all of this is only happening at the State level. Nothing is drifting down to the locals from DHR or DHMH…  </a:t>
            </a:r>
          </a:p>
          <a:p>
            <a:pPr marL="228600" indent="-228600">
              <a:buNone/>
            </a:pPr>
            <a:r>
              <a:rPr lang="en-US" baseline="0" dirty="0" smtClean="0"/>
              <a:t>But some amount of coordinated authority and responsibility flows down to the LEMs from MEMA.</a:t>
            </a:r>
          </a:p>
          <a:p>
            <a:pPr marL="228600" indent="-228600">
              <a:buNone/>
            </a:pPr>
            <a:r>
              <a:rPr lang="en-US" i="0" baseline="0" dirty="0" smtClean="0"/>
              <a:t>22) The LEMS then also designate agencies to fulfill certain parts of the emergency management function at their local level.   Most (but not all) mimic the designations at the State level.  </a:t>
            </a:r>
          </a:p>
          <a:p>
            <a:pPr marL="228600" indent="-228600">
              <a:buNone/>
            </a:pPr>
            <a:r>
              <a:rPr lang="en-US" i="0" baseline="0" dirty="0" smtClean="0"/>
              <a:t>23) And again, the LEM also creates a real formal tie between the agencies to cooperate and work together in support of local emergency management.</a:t>
            </a:r>
            <a:endParaRPr lang="en-US" dirty="0" smtClean="0"/>
          </a:p>
          <a:p>
            <a:pPr marL="228600" indent="-228600">
              <a:buNone/>
            </a:pPr>
            <a:endParaRPr lang="en-US" dirty="0"/>
          </a:p>
        </p:txBody>
      </p:sp>
      <p:sp>
        <p:nvSpPr>
          <p:cNvPr id="4" name="Slide Number Placeholder 3"/>
          <p:cNvSpPr>
            <a:spLocks noGrp="1"/>
          </p:cNvSpPr>
          <p:nvPr>
            <p:ph type="sldNum" sz="quarter" idx="10"/>
          </p:nvPr>
        </p:nvSpPr>
        <p:spPr/>
        <p:txBody>
          <a:bodyPr/>
          <a:lstStyle/>
          <a:p>
            <a:fld id="{20A09FA5-F926-45C7-8F22-349075030529}"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A09FA5-F926-45C7-8F22-349075030529}"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E62BDBA5-561F-48F6-8F4F-EDFFBA556F27}" type="datetimeFigureOut">
              <a:rPr lang="en-US" smtClean="0"/>
              <a:pPr/>
              <a:t>12/21/2012</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91F3186-DFBC-4D14-8F71-C860DE3C787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E62BDBA5-561F-48F6-8F4F-EDFFBA556F27}" type="datetimeFigureOut">
              <a:rPr lang="en-US" smtClean="0"/>
              <a:pPr/>
              <a:t>12/21/2012</a:t>
            </a:fld>
            <a:endParaRPr lang="en-US"/>
          </a:p>
        </p:txBody>
      </p:sp>
      <p:sp>
        <p:nvSpPr>
          <p:cNvPr id="27" name="Slide Number Placeholder 26"/>
          <p:cNvSpPr>
            <a:spLocks noGrp="1"/>
          </p:cNvSpPr>
          <p:nvPr>
            <p:ph type="sldNum" sz="quarter" idx="11"/>
          </p:nvPr>
        </p:nvSpPr>
        <p:spPr/>
        <p:txBody>
          <a:bodyPr rtlCol="0"/>
          <a:lstStyle/>
          <a:p>
            <a:fld id="{591F3186-DFBC-4D14-8F71-C860DE3C7879}"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E62BDBA5-561F-48F6-8F4F-EDFFBA556F27}" type="datetimeFigureOut">
              <a:rPr lang="en-US" smtClean="0"/>
              <a:pPr/>
              <a:t>12/21/2012</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591F3186-DFBC-4D14-8F71-C860DE3C78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62BDBA5-561F-48F6-8F4F-EDFFBA556F27}" type="datetimeFigureOut">
              <a:rPr lang="en-US" smtClean="0"/>
              <a:pPr/>
              <a:t>12/21/2012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F3186-DFBC-4D14-8F71-C860DE3C787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E62BDBA5-561F-48F6-8F4F-EDFFBA556F27}" type="datetimeFigureOut">
              <a:rPr lang="en-US" smtClean="0"/>
              <a:pPr/>
              <a:t>12/21/2012</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91F3186-DFBC-4D14-8F71-C860DE3C787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371600"/>
            <a:ext cx="9144000" cy="1524000"/>
          </a:xfrm>
        </p:spPr>
        <p:txBody>
          <a:bodyPr>
            <a:normAutofit fontScale="90000"/>
          </a:bodyPr>
          <a:lstStyle/>
          <a:p>
            <a:pPr algn="ctr"/>
            <a:r>
              <a:rPr lang="en-US" sz="4800" dirty="0" smtClean="0"/>
              <a:t>Maryland</a:t>
            </a:r>
            <a:br>
              <a:rPr lang="en-US" sz="4800" dirty="0" smtClean="0"/>
            </a:br>
            <a:r>
              <a:rPr lang="en-US" sz="4800" dirty="0" smtClean="0"/>
              <a:t>State &amp; Local Planning for FNSS </a:t>
            </a:r>
            <a:br>
              <a:rPr lang="en-US" sz="4800" dirty="0" smtClean="0"/>
            </a:br>
            <a:r>
              <a:rPr lang="en-US" sz="4800" dirty="0" smtClean="0"/>
              <a:t>in ESF#6 Operations</a:t>
            </a:r>
            <a:endParaRPr lang="en-US" sz="4800" dirty="0"/>
          </a:p>
        </p:txBody>
      </p:sp>
      <p:sp>
        <p:nvSpPr>
          <p:cNvPr id="3" name="Subtitle 2"/>
          <p:cNvSpPr>
            <a:spLocks noGrp="1"/>
          </p:cNvSpPr>
          <p:nvPr>
            <p:ph type="subTitle" idx="1"/>
          </p:nvPr>
        </p:nvSpPr>
        <p:spPr>
          <a:xfrm>
            <a:off x="533400" y="5105400"/>
            <a:ext cx="8077200" cy="1524000"/>
          </a:xfrm>
        </p:spPr>
        <p:txBody>
          <a:bodyPr>
            <a:normAutofit fontScale="92500" lnSpcReduction="20000"/>
          </a:bodyPr>
          <a:lstStyle/>
          <a:p>
            <a:r>
              <a:rPr lang="en-US" sz="2000" dirty="0" smtClean="0"/>
              <a:t>Martin J. O’Malley                              	                   Theodore Dallas</a:t>
            </a:r>
          </a:p>
          <a:p>
            <a:r>
              <a:rPr lang="en-US" sz="2000" dirty="0" smtClean="0"/>
              <a:t>Governor                                                                               Secretary </a:t>
            </a:r>
          </a:p>
          <a:p>
            <a:endParaRPr lang="en-US" sz="2000" dirty="0" smtClean="0"/>
          </a:p>
          <a:p>
            <a:r>
              <a:rPr lang="en-US" sz="2000" dirty="0" smtClean="0"/>
              <a:t>Anthony </a:t>
            </a:r>
            <a:r>
              <a:rPr lang="en-US" sz="2000" dirty="0" smtClean="0"/>
              <a:t>G. </a:t>
            </a:r>
            <a:r>
              <a:rPr lang="en-US" sz="2000" dirty="0" smtClean="0"/>
              <a:t>Brown</a:t>
            </a:r>
          </a:p>
          <a:p>
            <a:r>
              <a:rPr lang="en-US" sz="2000" dirty="0" smtClean="0"/>
              <a:t>Lieutenant Governor</a:t>
            </a:r>
          </a:p>
        </p:txBody>
      </p:sp>
      <p:pic>
        <p:nvPicPr>
          <p:cNvPr id="5" name="Picture 4" descr="reverse2.gif"/>
          <p:cNvPicPr>
            <a:picLocks noChangeAspect="1"/>
          </p:cNvPicPr>
          <p:nvPr/>
        </p:nvPicPr>
        <p:blipFill>
          <a:blip r:embed="rId2" cstate="print"/>
          <a:stretch>
            <a:fillRect/>
          </a:stretch>
        </p:blipFill>
        <p:spPr>
          <a:xfrm>
            <a:off x="3581400" y="3124200"/>
            <a:ext cx="1924050" cy="19050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State &amp; Local Planning for FNSS </a:t>
            </a:r>
            <a:br>
              <a:rPr lang="en-US" dirty="0" smtClean="0"/>
            </a:br>
            <a:r>
              <a:rPr lang="en-US" dirty="0" smtClean="0"/>
              <a:t>in Shelter Operations</a:t>
            </a:r>
            <a:endParaRPr lang="en-US" dirty="0"/>
          </a:p>
        </p:txBody>
      </p:sp>
      <p:sp>
        <p:nvSpPr>
          <p:cNvPr id="4" name="Subtitle 2"/>
          <p:cNvSpPr txBox="1">
            <a:spLocks/>
          </p:cNvSpPr>
          <p:nvPr/>
        </p:nvSpPr>
        <p:spPr>
          <a:xfrm>
            <a:off x="1600200" y="2590800"/>
            <a:ext cx="6096000" cy="2895600"/>
          </a:xfrm>
          <a:prstGeom prst="rect">
            <a:avLst/>
          </a:prstGeom>
        </p:spPr>
        <p:txBody>
          <a:bodyPr vert="horz" lIns="45720" rIns="45720">
            <a:normAutofit fontScale="85000" lnSpcReduction="10000"/>
          </a:bodyPr>
          <a:lstStyle/>
          <a:p>
            <a:pPr algn="ctr">
              <a:buNone/>
            </a:pPr>
            <a:r>
              <a:rPr lang="en-US" sz="2800" dirty="0" smtClean="0"/>
              <a:t>Pamela A. Spring, LCSW-C</a:t>
            </a:r>
          </a:p>
          <a:p>
            <a:pPr algn="ctr">
              <a:buNone/>
            </a:pPr>
            <a:r>
              <a:rPr lang="en-US" sz="2800" dirty="0" smtClean="0"/>
              <a:t>Director</a:t>
            </a:r>
          </a:p>
          <a:p>
            <a:pPr algn="ctr">
              <a:buNone/>
            </a:pPr>
            <a:r>
              <a:rPr lang="en-US" sz="2800" dirty="0" smtClean="0"/>
              <a:t>Office of Emergency Operations</a:t>
            </a:r>
          </a:p>
          <a:p>
            <a:pPr algn="ctr">
              <a:buNone/>
            </a:pPr>
            <a:r>
              <a:rPr lang="en-US" sz="2800" dirty="0" smtClean="0"/>
              <a:t>Division of Administrative Operations</a:t>
            </a:r>
          </a:p>
          <a:p>
            <a:pPr algn="ctr">
              <a:buNone/>
            </a:pPr>
            <a:r>
              <a:rPr lang="en-US" sz="2800" dirty="0" smtClean="0"/>
              <a:t>Maryland Department of Human Resources</a:t>
            </a:r>
          </a:p>
          <a:p>
            <a:pPr algn="ctr">
              <a:buNone/>
            </a:pPr>
            <a:r>
              <a:rPr lang="en-US" sz="2800" dirty="0" smtClean="0"/>
              <a:t>311 W. Saratoga St., </a:t>
            </a:r>
            <a:r>
              <a:rPr lang="en-US" sz="2800" dirty="0" err="1" smtClean="0"/>
              <a:t>Rm</a:t>
            </a:r>
            <a:r>
              <a:rPr lang="en-US" sz="2800" dirty="0" smtClean="0"/>
              <a:t> 622</a:t>
            </a:r>
          </a:p>
          <a:p>
            <a:pPr algn="ctr">
              <a:buNone/>
            </a:pPr>
            <a:r>
              <a:rPr lang="en-US" sz="2800" dirty="0" smtClean="0"/>
              <a:t>Baltimore, MD 21201-3500</a:t>
            </a:r>
          </a:p>
          <a:p>
            <a:pPr algn="ctr">
              <a:buNone/>
            </a:pPr>
            <a:r>
              <a:rPr lang="en-US" sz="2800" dirty="0" smtClean="0"/>
              <a:t>410.767.7797</a:t>
            </a:r>
            <a:endParaRPr lang="en-US"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2667000"/>
          </a:xfrm>
        </p:spPr>
        <p:txBody>
          <a:bodyPr>
            <a:normAutofit/>
          </a:bodyPr>
          <a:lstStyle/>
          <a:p>
            <a:pPr algn="ctr">
              <a:buNone/>
            </a:pPr>
            <a:r>
              <a:rPr lang="en-US" dirty="0" smtClean="0"/>
              <a:t>Maryland Department of Human Resources</a:t>
            </a:r>
          </a:p>
          <a:p>
            <a:pPr algn="ctr">
              <a:buNone/>
            </a:pPr>
            <a:r>
              <a:rPr lang="en-US" dirty="0" smtClean="0"/>
              <a:t>Division of Administrative Operations</a:t>
            </a:r>
          </a:p>
          <a:p>
            <a:pPr algn="ctr">
              <a:buNone/>
            </a:pPr>
            <a:r>
              <a:rPr lang="en-US" dirty="0" smtClean="0"/>
              <a:t>Office of Emergency Operations</a:t>
            </a:r>
          </a:p>
          <a:p>
            <a:pPr algn="ctr"/>
            <a:endParaRPr lang="en-US" dirty="0" smtClean="0"/>
          </a:p>
          <a:p>
            <a:pPr>
              <a:buNone/>
            </a:pPr>
            <a:endParaRPr lang="en-US" dirty="0" smtClean="0"/>
          </a:p>
          <a:p>
            <a:endParaRPr lang="en-US" dirty="0"/>
          </a:p>
        </p:txBody>
      </p:sp>
      <p:pic>
        <p:nvPicPr>
          <p:cNvPr id="5" name="Picture 2" descr="C:\Documents and Settings\dbohanno\My Documents\Working Files\Work\DHR\Misc DHR\Misc. Official DHR files\DHR Images\clip_image002.jpg"/>
          <p:cNvPicPr>
            <a:picLocks noChangeAspect="1" noChangeArrowheads="1"/>
          </p:cNvPicPr>
          <p:nvPr/>
        </p:nvPicPr>
        <p:blipFill>
          <a:blip r:embed="rId2" cstate="print"/>
          <a:srcRect/>
          <a:stretch>
            <a:fillRect/>
          </a:stretch>
        </p:blipFill>
        <p:spPr bwMode="auto">
          <a:xfrm>
            <a:off x="3733800" y="3429000"/>
            <a:ext cx="1524000" cy="762000"/>
          </a:xfrm>
          <a:prstGeom prst="rect">
            <a:avLst/>
          </a:prstGeom>
          <a:noFill/>
        </p:spPr>
      </p:pic>
      <p:sp>
        <p:nvSpPr>
          <p:cNvPr id="7" name="Subtitle 2"/>
          <p:cNvSpPr txBox="1">
            <a:spLocks/>
          </p:cNvSpPr>
          <p:nvPr/>
        </p:nvSpPr>
        <p:spPr>
          <a:xfrm>
            <a:off x="533400" y="5105400"/>
            <a:ext cx="8458200" cy="1066800"/>
          </a:xfrm>
          <a:prstGeom prst="rect">
            <a:avLst/>
          </a:prstGeom>
        </p:spPr>
        <p:txBody>
          <a:bodyPr vert="horz">
            <a:normAutofit fontScale="92500" lnSpcReduction="20000"/>
          </a:bodyPr>
          <a:lstStyle/>
          <a:p>
            <a:pPr marL="365760" marR="0" lvl="0" indent="-256032" algn="l" defTabSz="914400" rtl="0" eaLnBrk="1" fontAlgn="auto" latinLnBrk="0" hangingPunct="1">
              <a:lnSpc>
                <a:spcPct val="100000"/>
              </a:lnSpc>
              <a:spcBef>
                <a:spcPts val="300"/>
              </a:spcBef>
              <a:spcAft>
                <a:spcPts val="0"/>
              </a:spcAft>
              <a:buClr>
                <a:schemeClr val="accent3"/>
              </a:buClr>
              <a:buSzTx/>
              <a:tabLst/>
              <a:defRPr/>
            </a:pPr>
            <a:endParaRPr kumimoji="0" lang="en-US" sz="2800" b="0"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300"/>
              </a:spcBef>
              <a:spcAft>
                <a:spcPts val="0"/>
              </a:spcAft>
              <a:buClr>
                <a:schemeClr val="accent3"/>
              </a:buClr>
              <a:buSzTx/>
              <a:tabLst/>
              <a:defRPr/>
            </a:pPr>
            <a:r>
              <a:rPr kumimoji="0" lang="en-US" sz="2200" b="0" i="0" u="none" strike="noStrike" kern="1200" cap="none" spc="0" normalizeH="0" noProof="0" dirty="0" smtClean="0">
                <a:ln>
                  <a:noFill/>
                </a:ln>
                <a:solidFill>
                  <a:schemeClr val="tx1"/>
                </a:solidFill>
                <a:effectLst/>
                <a:uLnTx/>
                <a:uFillTx/>
                <a:latin typeface="+mn-lt"/>
                <a:ea typeface="+mn-ea"/>
                <a:cs typeface="+mn-cs"/>
              </a:rPr>
              <a:t>Isabel </a:t>
            </a:r>
            <a:r>
              <a:rPr lang="en-US" sz="2200" dirty="0" smtClean="0"/>
              <a:t>Fitzgerald</a:t>
            </a:r>
            <a:r>
              <a:rPr kumimoji="0" lang="en-US" sz="2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200" b="0" i="0" u="none" strike="noStrike" kern="1200" cap="none" spc="0" normalizeH="0" noProof="0" dirty="0" smtClean="0">
                <a:ln>
                  <a:noFill/>
                </a:ln>
                <a:solidFill>
                  <a:schemeClr val="tx1"/>
                </a:solidFill>
                <a:effectLst/>
                <a:uLnTx/>
                <a:uFillTx/>
                <a:latin typeface="+mn-lt"/>
                <a:ea typeface="+mn-ea"/>
                <a:cs typeface="+mn-cs"/>
              </a:rPr>
              <a:t>           </a:t>
            </a:r>
            <a:r>
              <a:rPr kumimoji="0" lang="en-US" sz="2200" b="0" i="0" u="none" strike="noStrike" kern="1200" cap="none" spc="0" normalizeH="0" baseline="0" noProof="0" dirty="0" smtClean="0">
                <a:ln>
                  <a:noFill/>
                </a:ln>
                <a:solidFill>
                  <a:schemeClr val="tx1"/>
                </a:solidFill>
                <a:effectLst/>
                <a:uLnTx/>
                <a:uFillTx/>
                <a:latin typeface="+mn-lt"/>
                <a:ea typeface="+mn-ea"/>
                <a:cs typeface="+mn-cs"/>
              </a:rPr>
              <a:t>                 Rainier C. Harvey,</a:t>
            </a:r>
            <a:r>
              <a:rPr kumimoji="0" lang="en-US" sz="2200" b="0" i="0" u="none" strike="noStrike" kern="1200" cap="none" spc="0" normalizeH="0" noProof="0" dirty="0" smtClean="0">
                <a:ln>
                  <a:noFill/>
                </a:ln>
                <a:solidFill>
                  <a:schemeClr val="tx1"/>
                </a:solidFill>
                <a:effectLst/>
                <a:uLnTx/>
                <a:uFillTx/>
                <a:latin typeface="+mn-lt"/>
                <a:ea typeface="+mn-ea"/>
                <a:cs typeface="+mn-cs"/>
              </a:rPr>
              <a:t> Sr., Chief</a:t>
            </a:r>
          </a:p>
          <a:p>
            <a:pPr marL="365760" marR="0" lvl="0" indent="-256032" algn="l" defTabSz="914400" rtl="0" eaLnBrk="1" fontAlgn="auto" latinLnBrk="0" hangingPunct="1">
              <a:lnSpc>
                <a:spcPct val="100000"/>
              </a:lnSpc>
              <a:spcBef>
                <a:spcPts val="300"/>
              </a:spcBef>
              <a:spcAft>
                <a:spcPts val="0"/>
              </a:spcAft>
              <a:buClr>
                <a:schemeClr val="accent3"/>
              </a:buClr>
              <a:buSzTx/>
              <a:tabLst/>
              <a:defRPr/>
            </a:pPr>
            <a:r>
              <a:rPr lang="en-US" sz="2200" dirty="0" smtClean="0"/>
              <a:t>Deputy </a:t>
            </a:r>
            <a:r>
              <a:rPr lang="en-US" sz="2200" smtClean="0"/>
              <a:t>Secretary </a:t>
            </a:r>
            <a:r>
              <a:rPr lang="en-US" sz="2200" smtClean="0"/>
              <a:t>for</a:t>
            </a:r>
            <a:r>
              <a:rPr lang="en-US" sz="2200" smtClean="0"/>
              <a:t> </a:t>
            </a:r>
            <a:r>
              <a:rPr lang="en-US" sz="2200" dirty="0" smtClean="0"/>
              <a:t>Operations	</a:t>
            </a:r>
          </a:p>
          <a:p>
            <a:pPr marL="365760" marR="0" lvl="0" indent="-256032" algn="l" defTabSz="914400" rtl="0" eaLnBrk="1" fontAlgn="auto" latinLnBrk="0" hangingPunct="1">
              <a:lnSpc>
                <a:spcPct val="100000"/>
              </a:lnSpc>
              <a:spcBef>
                <a:spcPts val="300"/>
              </a:spcBef>
              <a:spcAft>
                <a:spcPts val="0"/>
              </a:spcAft>
              <a:buClr>
                <a:schemeClr val="accent3"/>
              </a:buClr>
              <a:buSzTx/>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How State and Local Jurisdictions work together</a:t>
            </a:r>
          </a:p>
          <a:p>
            <a:pPr lvl="1"/>
            <a:r>
              <a:rPr lang="en-US" dirty="0" smtClean="0"/>
              <a:t>DHR Liaison Conference (April 23, 2012)</a:t>
            </a:r>
          </a:p>
          <a:p>
            <a:pPr lvl="1"/>
            <a:r>
              <a:rPr lang="en-US" dirty="0" smtClean="0"/>
              <a:t>State Shelter Forum (July 24, 2012)</a:t>
            </a:r>
          </a:p>
          <a:p>
            <a:endParaRPr lang="en-US" dirty="0" smtClean="0"/>
          </a:p>
          <a:p>
            <a:r>
              <a:rPr lang="en-US" dirty="0" smtClean="0"/>
              <a:t>State Plans to accommodate Functional Needs</a:t>
            </a:r>
          </a:p>
          <a:p>
            <a:pPr lvl="1"/>
            <a:r>
              <a:rPr lang="en-US" dirty="0" smtClean="0"/>
              <a:t>Sheltering</a:t>
            </a:r>
          </a:p>
          <a:p>
            <a:pPr lvl="1"/>
            <a:r>
              <a:rPr lang="en-US" dirty="0" smtClean="0"/>
              <a:t>Evacuation</a:t>
            </a:r>
          </a:p>
          <a:p>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State and Local Jurisdictions work together</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Fundamental Principle: </a:t>
            </a:r>
          </a:p>
          <a:p>
            <a:pPr>
              <a:buNone/>
            </a:pPr>
            <a:r>
              <a:rPr lang="en-US" dirty="0" smtClean="0"/>
              <a:t>	EVERY DISASTER STARTS LOCAL</a:t>
            </a:r>
          </a:p>
          <a:p>
            <a:pPr lvl="1"/>
            <a:r>
              <a:rPr lang="en-US" dirty="0" smtClean="0"/>
              <a:t>Primary/Initial Responsibility lies with local government.</a:t>
            </a:r>
          </a:p>
          <a:p>
            <a:pPr lvl="1"/>
            <a:r>
              <a:rPr lang="en-US" dirty="0" smtClean="0"/>
              <a:t>State and Federal entities can provide resources to the local level when local resources have been exhausted.</a:t>
            </a:r>
          </a:p>
          <a:p>
            <a:endParaRPr lang="en-US" dirty="0" smtClean="0"/>
          </a:p>
          <a:p>
            <a:r>
              <a:rPr lang="en-US" dirty="0" smtClean="0"/>
              <a:t>Considerations:</a:t>
            </a:r>
          </a:p>
          <a:p>
            <a:pPr lvl="1"/>
            <a:r>
              <a:rPr lang="en-US" dirty="0" smtClean="0"/>
              <a:t>ESF 6 Committees</a:t>
            </a:r>
          </a:p>
          <a:p>
            <a:pPr lvl="1"/>
            <a:r>
              <a:rPr lang="en-US" dirty="0" smtClean="0"/>
              <a:t>Equipment</a:t>
            </a:r>
          </a:p>
          <a:p>
            <a:pPr lvl="1"/>
            <a:r>
              <a:rPr lang="en-US" dirty="0" smtClean="0"/>
              <a:t>Activations</a:t>
            </a:r>
          </a:p>
          <a:p>
            <a:pPr lvl="2"/>
            <a:r>
              <a:rPr lang="en-US" dirty="0" err="1" smtClean="0"/>
              <a:t>Derecho</a:t>
            </a:r>
            <a:r>
              <a:rPr lang="en-US" dirty="0" smtClean="0"/>
              <a:t> Storm response; Hurricane Sandy response</a:t>
            </a:r>
          </a:p>
          <a:p>
            <a:pPr lvl="1"/>
            <a:r>
              <a:rPr lang="en-US" dirty="0" smtClean="0"/>
              <a:t>Vulnerable Population Database</a:t>
            </a:r>
          </a:p>
          <a:p>
            <a:pPr lvl="1"/>
            <a:r>
              <a:rPr lang="en-US" smtClean="0"/>
              <a:t>Canvassing </a:t>
            </a:r>
            <a:r>
              <a:rPr lang="en-US" dirty="0" smtClean="0"/>
              <a:t>neighborhoods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 name="Oval 49"/>
          <p:cNvSpPr/>
          <p:nvPr/>
        </p:nvSpPr>
        <p:spPr>
          <a:xfrm>
            <a:off x="4991098" y="5198957"/>
            <a:ext cx="2209800" cy="704166"/>
          </a:xfrm>
          <a:prstGeom prst="ellipse">
            <a:avLst/>
          </a:prstGeom>
          <a:solidFill>
            <a:srgbClr val="FF0000">
              <a:alpha val="25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4953000" y="1042058"/>
            <a:ext cx="2209800" cy="762000"/>
          </a:xfrm>
          <a:prstGeom prst="ellipse">
            <a:avLst/>
          </a:prstGeom>
          <a:solidFill>
            <a:srgbClr val="FF0000">
              <a:alpha val="25000"/>
            </a:srgb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418113" y="1042058"/>
            <a:ext cx="1828800" cy="762000"/>
          </a:xfrm>
          <a:prstGeom prst="ellipse">
            <a:avLst/>
          </a:prstGeom>
          <a:solidFill>
            <a:schemeClr val="accent3">
              <a:lumMod val="60000"/>
              <a:lumOff val="40000"/>
              <a:alpha val="2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2142507" y="2220951"/>
            <a:ext cx="1066800" cy="2585323"/>
          </a:xfrm>
          <a:prstGeom prst="rect">
            <a:avLst/>
          </a:prstGeom>
          <a:noFill/>
          <a:ln>
            <a:solidFill>
              <a:schemeClr val="tx1"/>
            </a:solidFill>
          </a:ln>
        </p:spPr>
        <p:txBody>
          <a:bodyPr wrap="square" rtlCol="0">
            <a:spAutoFit/>
          </a:bodyPr>
          <a:lstStyle/>
          <a:p>
            <a:endParaRPr lang="en-US" dirty="0" smtClean="0"/>
          </a:p>
          <a:p>
            <a:pPr algn="ctr"/>
            <a:r>
              <a:rPr lang="en-US" dirty="0" smtClean="0"/>
              <a:t>DHR</a:t>
            </a:r>
          </a:p>
          <a:p>
            <a:pPr algn="ctr"/>
            <a:endParaRPr lang="en-US" dirty="0"/>
          </a:p>
          <a:p>
            <a:pPr algn="ctr"/>
            <a:endParaRPr lang="en-US" dirty="0" smtClean="0"/>
          </a:p>
          <a:p>
            <a:pPr algn="ctr"/>
            <a:endParaRPr lang="en-US" dirty="0"/>
          </a:p>
          <a:p>
            <a:pPr algn="ctr"/>
            <a:endParaRPr lang="en-US" dirty="0" smtClean="0"/>
          </a:p>
          <a:p>
            <a:pPr algn="ctr"/>
            <a:endParaRPr lang="en-US" dirty="0"/>
          </a:p>
          <a:p>
            <a:pPr algn="ctr"/>
            <a:r>
              <a:rPr lang="en-US" dirty="0" smtClean="0"/>
              <a:t>LDSS</a:t>
            </a:r>
          </a:p>
          <a:p>
            <a:endParaRPr lang="en-US" dirty="0"/>
          </a:p>
        </p:txBody>
      </p:sp>
      <p:sp>
        <p:nvSpPr>
          <p:cNvPr id="5" name="TextBox 4"/>
          <p:cNvSpPr txBox="1"/>
          <p:nvPr/>
        </p:nvSpPr>
        <p:spPr>
          <a:xfrm>
            <a:off x="3811483" y="2229131"/>
            <a:ext cx="1066800" cy="2585323"/>
          </a:xfrm>
          <a:prstGeom prst="rect">
            <a:avLst/>
          </a:prstGeom>
          <a:noFill/>
          <a:ln>
            <a:solidFill>
              <a:schemeClr val="tx1"/>
            </a:solidFill>
          </a:ln>
        </p:spPr>
        <p:txBody>
          <a:bodyPr wrap="square" rtlCol="0">
            <a:spAutoFit/>
          </a:bodyPr>
          <a:lstStyle/>
          <a:p>
            <a:endParaRPr lang="en-US" dirty="0" smtClean="0"/>
          </a:p>
          <a:p>
            <a:pPr algn="ctr"/>
            <a:r>
              <a:rPr lang="en-US" dirty="0" smtClean="0"/>
              <a:t>DHMH</a:t>
            </a:r>
          </a:p>
          <a:p>
            <a:pPr algn="ctr"/>
            <a:endParaRPr lang="en-US" dirty="0"/>
          </a:p>
          <a:p>
            <a:pPr algn="ctr"/>
            <a:endParaRPr lang="en-US" dirty="0" smtClean="0"/>
          </a:p>
          <a:p>
            <a:pPr algn="ctr"/>
            <a:endParaRPr lang="en-US" dirty="0"/>
          </a:p>
          <a:p>
            <a:pPr algn="ctr"/>
            <a:endParaRPr lang="en-US" dirty="0" smtClean="0"/>
          </a:p>
          <a:p>
            <a:pPr algn="ctr"/>
            <a:endParaRPr lang="en-US" dirty="0"/>
          </a:p>
          <a:p>
            <a:pPr algn="ctr"/>
            <a:r>
              <a:rPr lang="en-US" dirty="0" smtClean="0"/>
              <a:t>LHD</a:t>
            </a:r>
          </a:p>
          <a:p>
            <a:endParaRPr lang="en-US" dirty="0"/>
          </a:p>
        </p:txBody>
      </p:sp>
      <p:sp>
        <p:nvSpPr>
          <p:cNvPr id="6" name="TextBox 5"/>
          <p:cNvSpPr txBox="1"/>
          <p:nvPr/>
        </p:nvSpPr>
        <p:spPr>
          <a:xfrm>
            <a:off x="5565569" y="2229131"/>
            <a:ext cx="1066800" cy="923330"/>
          </a:xfrm>
          <a:prstGeom prst="rect">
            <a:avLst/>
          </a:prstGeom>
          <a:noFill/>
          <a:ln>
            <a:solidFill>
              <a:schemeClr val="tx1"/>
            </a:solidFill>
          </a:ln>
        </p:spPr>
        <p:txBody>
          <a:bodyPr wrap="square" rtlCol="0">
            <a:spAutoFit/>
          </a:bodyPr>
          <a:lstStyle/>
          <a:p>
            <a:endParaRPr lang="en-US" dirty="0" smtClean="0"/>
          </a:p>
          <a:p>
            <a:pPr algn="ctr"/>
            <a:r>
              <a:rPr lang="en-US" dirty="0" smtClean="0"/>
              <a:t>MEMA</a:t>
            </a:r>
          </a:p>
          <a:p>
            <a:endParaRPr lang="en-US" dirty="0"/>
          </a:p>
        </p:txBody>
      </p:sp>
      <p:sp>
        <p:nvSpPr>
          <p:cNvPr id="7" name="TextBox 6"/>
          <p:cNvSpPr txBox="1"/>
          <p:nvPr/>
        </p:nvSpPr>
        <p:spPr>
          <a:xfrm>
            <a:off x="1524000" y="152400"/>
            <a:ext cx="5715000" cy="523220"/>
          </a:xfrm>
          <a:prstGeom prst="rect">
            <a:avLst/>
          </a:prstGeom>
          <a:noFill/>
          <a:ln>
            <a:solidFill>
              <a:schemeClr val="tx1"/>
            </a:solidFill>
          </a:ln>
        </p:spPr>
        <p:txBody>
          <a:bodyPr wrap="square" rtlCol="0">
            <a:spAutoFit/>
          </a:bodyPr>
          <a:lstStyle/>
          <a:p>
            <a:pPr algn="ctr"/>
            <a:r>
              <a:rPr lang="en-US" sz="2800" b="1" dirty="0" smtClean="0"/>
              <a:t>MD Constitution &amp; Code </a:t>
            </a:r>
          </a:p>
        </p:txBody>
      </p:sp>
      <p:sp>
        <p:nvSpPr>
          <p:cNvPr id="8" name="Down Arrow 7"/>
          <p:cNvSpPr/>
          <p:nvPr/>
        </p:nvSpPr>
        <p:spPr>
          <a:xfrm>
            <a:off x="2428504" y="1857741"/>
            <a:ext cx="457200" cy="293672"/>
          </a:xfrm>
          <a:prstGeom prst="downArrow">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4114800" y="1884713"/>
            <a:ext cx="457200" cy="266700"/>
          </a:xfrm>
          <a:prstGeom prst="down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own Arrow 9"/>
          <p:cNvSpPr/>
          <p:nvPr/>
        </p:nvSpPr>
        <p:spPr>
          <a:xfrm>
            <a:off x="5867400" y="1884713"/>
            <a:ext cx="457200" cy="266700"/>
          </a:xfrm>
          <a:prstGeom prst="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2428504" y="2912193"/>
            <a:ext cx="457200" cy="1219200"/>
          </a:xfrm>
          <a:prstGeom prst="downArrow">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p:cNvSpPr/>
          <p:nvPr/>
        </p:nvSpPr>
        <p:spPr>
          <a:xfrm>
            <a:off x="4114800" y="2877233"/>
            <a:ext cx="457200" cy="1254159"/>
          </a:xfrm>
          <a:prstGeom prst="down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urved Up Arrow 18"/>
          <p:cNvSpPr/>
          <p:nvPr/>
        </p:nvSpPr>
        <p:spPr>
          <a:xfrm rot="10800000">
            <a:off x="2721428" y="1808513"/>
            <a:ext cx="3276600" cy="685800"/>
          </a:xfrm>
          <a:prstGeom prst="curvedUp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Curved Up Arrow 19"/>
          <p:cNvSpPr/>
          <p:nvPr/>
        </p:nvSpPr>
        <p:spPr>
          <a:xfrm rot="10800000">
            <a:off x="4501737" y="2041568"/>
            <a:ext cx="1447800" cy="457200"/>
          </a:xfrm>
          <a:prstGeom prst="curvedUp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Curved Down Arrow 21"/>
          <p:cNvSpPr/>
          <p:nvPr/>
        </p:nvSpPr>
        <p:spPr>
          <a:xfrm rot="10800000">
            <a:off x="2857500" y="4550114"/>
            <a:ext cx="3124200" cy="685800"/>
          </a:xfrm>
          <a:prstGeom prst="curved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Curved Down Arrow 22"/>
          <p:cNvSpPr/>
          <p:nvPr/>
        </p:nvSpPr>
        <p:spPr>
          <a:xfrm rot="10800000">
            <a:off x="4539837" y="4550114"/>
            <a:ext cx="1371600" cy="533400"/>
          </a:xfrm>
          <a:prstGeom prst="curved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4" name="TextBox 23"/>
          <p:cNvSpPr txBox="1"/>
          <p:nvPr/>
        </p:nvSpPr>
        <p:spPr>
          <a:xfrm>
            <a:off x="1981200" y="1099893"/>
            <a:ext cx="1295400" cy="646331"/>
          </a:xfrm>
          <a:prstGeom prst="rect">
            <a:avLst/>
          </a:prstGeom>
          <a:solidFill>
            <a:schemeClr val="accent4">
              <a:lumMod val="60000"/>
              <a:lumOff val="40000"/>
              <a:alpha val="25000"/>
            </a:schemeClr>
          </a:solidFill>
          <a:ln>
            <a:solidFill>
              <a:schemeClr val="accent4">
                <a:lumMod val="75000"/>
              </a:schemeClr>
            </a:solidFill>
          </a:ln>
        </p:spPr>
        <p:txBody>
          <a:bodyPr wrap="square" rtlCol="0">
            <a:spAutoFit/>
          </a:bodyPr>
          <a:lstStyle/>
          <a:p>
            <a:pPr algn="ctr"/>
            <a:r>
              <a:rPr lang="en-US" dirty="0" smtClean="0"/>
              <a:t>Social Services</a:t>
            </a:r>
            <a:endParaRPr lang="en-US" dirty="0"/>
          </a:p>
        </p:txBody>
      </p:sp>
      <p:sp>
        <p:nvSpPr>
          <p:cNvPr id="25" name="TextBox 24"/>
          <p:cNvSpPr txBox="1"/>
          <p:nvPr/>
        </p:nvSpPr>
        <p:spPr>
          <a:xfrm>
            <a:off x="3811483" y="1099893"/>
            <a:ext cx="1066800" cy="646331"/>
          </a:xfrm>
          <a:prstGeom prst="rect">
            <a:avLst/>
          </a:prstGeom>
          <a:noFill/>
          <a:ln>
            <a:noFill/>
          </a:ln>
        </p:spPr>
        <p:txBody>
          <a:bodyPr wrap="square" rtlCol="0">
            <a:spAutoFit/>
          </a:bodyPr>
          <a:lstStyle/>
          <a:p>
            <a:pPr algn="ctr"/>
            <a:r>
              <a:rPr lang="en-US" dirty="0" smtClean="0"/>
              <a:t>Public Health</a:t>
            </a:r>
            <a:endParaRPr lang="en-US" dirty="0"/>
          </a:p>
        </p:txBody>
      </p:sp>
      <p:sp>
        <p:nvSpPr>
          <p:cNvPr id="27" name="TextBox 26"/>
          <p:cNvSpPr txBox="1"/>
          <p:nvPr/>
        </p:nvSpPr>
        <p:spPr>
          <a:xfrm>
            <a:off x="5257800" y="1099894"/>
            <a:ext cx="1676400" cy="646331"/>
          </a:xfrm>
          <a:prstGeom prst="rect">
            <a:avLst/>
          </a:prstGeom>
          <a:noFill/>
          <a:ln>
            <a:noFill/>
          </a:ln>
        </p:spPr>
        <p:txBody>
          <a:bodyPr wrap="square" rtlCol="0">
            <a:spAutoFit/>
          </a:bodyPr>
          <a:lstStyle/>
          <a:p>
            <a:pPr algn="ctr"/>
            <a:r>
              <a:rPr lang="en-US" dirty="0" smtClean="0"/>
              <a:t>Emergency Management</a:t>
            </a:r>
            <a:endParaRPr lang="en-US" dirty="0"/>
          </a:p>
        </p:txBody>
      </p:sp>
      <p:sp>
        <p:nvSpPr>
          <p:cNvPr id="28" name="Down Arrow 27"/>
          <p:cNvSpPr/>
          <p:nvPr/>
        </p:nvSpPr>
        <p:spPr>
          <a:xfrm>
            <a:off x="2438400" y="723864"/>
            <a:ext cx="457200" cy="266700"/>
          </a:xfrm>
          <a:prstGeom prst="downArrow">
            <a:avLst/>
          </a:prstGeom>
          <a:ln>
            <a:solidFill>
              <a:srgbClr val="B05C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own Arrow 28"/>
          <p:cNvSpPr/>
          <p:nvPr/>
        </p:nvSpPr>
        <p:spPr>
          <a:xfrm>
            <a:off x="4114800" y="723864"/>
            <a:ext cx="457200" cy="266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Down Arrow 29"/>
          <p:cNvSpPr/>
          <p:nvPr/>
        </p:nvSpPr>
        <p:spPr>
          <a:xfrm>
            <a:off x="5867400" y="723864"/>
            <a:ext cx="457200" cy="266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Left-Right Arrow 30"/>
          <p:cNvSpPr/>
          <p:nvPr/>
        </p:nvSpPr>
        <p:spPr>
          <a:xfrm>
            <a:off x="3276600" y="2576496"/>
            <a:ext cx="457200" cy="228600"/>
          </a:xfrm>
          <a:prstGeom prst="lef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Left-Right Arrow 31"/>
          <p:cNvSpPr/>
          <p:nvPr/>
        </p:nvSpPr>
        <p:spPr>
          <a:xfrm>
            <a:off x="3276600" y="4230309"/>
            <a:ext cx="457200" cy="228600"/>
          </a:xfrm>
          <a:prstGeom prst="leftRigh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7687788" y="2367630"/>
            <a:ext cx="884712" cy="646331"/>
          </a:xfrm>
          <a:prstGeom prst="rect">
            <a:avLst/>
          </a:prstGeom>
          <a:noFill/>
        </p:spPr>
        <p:txBody>
          <a:bodyPr wrap="square" rtlCol="0">
            <a:spAutoFit/>
          </a:bodyPr>
          <a:lstStyle/>
          <a:p>
            <a:r>
              <a:rPr lang="en-US" dirty="0" smtClean="0"/>
              <a:t>State Level</a:t>
            </a:r>
            <a:endParaRPr lang="en-US" dirty="0"/>
          </a:p>
        </p:txBody>
      </p:sp>
      <p:sp>
        <p:nvSpPr>
          <p:cNvPr id="36" name="TextBox 35"/>
          <p:cNvSpPr txBox="1"/>
          <p:nvPr/>
        </p:nvSpPr>
        <p:spPr>
          <a:xfrm>
            <a:off x="7687788" y="4029024"/>
            <a:ext cx="914400" cy="646331"/>
          </a:xfrm>
          <a:prstGeom prst="rect">
            <a:avLst/>
          </a:prstGeom>
          <a:noFill/>
        </p:spPr>
        <p:txBody>
          <a:bodyPr wrap="square" rtlCol="0">
            <a:spAutoFit/>
          </a:bodyPr>
          <a:lstStyle/>
          <a:p>
            <a:r>
              <a:rPr lang="en-US" dirty="0" smtClean="0"/>
              <a:t>Local  </a:t>
            </a:r>
          </a:p>
          <a:p>
            <a:r>
              <a:rPr lang="en-US" dirty="0" smtClean="0"/>
              <a:t>Level</a:t>
            </a:r>
            <a:endParaRPr lang="en-US" dirty="0"/>
          </a:p>
        </p:txBody>
      </p:sp>
      <p:sp>
        <p:nvSpPr>
          <p:cNvPr id="33" name="TextBox 32"/>
          <p:cNvSpPr txBox="1"/>
          <p:nvPr/>
        </p:nvSpPr>
        <p:spPr>
          <a:xfrm>
            <a:off x="5562600" y="3882944"/>
            <a:ext cx="1066800" cy="923330"/>
          </a:xfrm>
          <a:prstGeom prst="rect">
            <a:avLst/>
          </a:prstGeom>
          <a:noFill/>
          <a:ln>
            <a:solidFill>
              <a:schemeClr val="tx1"/>
            </a:solidFill>
          </a:ln>
        </p:spPr>
        <p:txBody>
          <a:bodyPr wrap="square" rtlCol="0">
            <a:spAutoFit/>
          </a:bodyPr>
          <a:lstStyle/>
          <a:p>
            <a:pPr algn="ctr"/>
            <a:endParaRPr lang="en-US" dirty="0"/>
          </a:p>
          <a:p>
            <a:pPr algn="ctr"/>
            <a:r>
              <a:rPr lang="en-US" dirty="0" smtClean="0"/>
              <a:t>LEM</a:t>
            </a:r>
          </a:p>
          <a:p>
            <a:endParaRPr lang="en-US" dirty="0"/>
          </a:p>
        </p:txBody>
      </p:sp>
      <p:sp>
        <p:nvSpPr>
          <p:cNvPr id="39" name="TextBox 38"/>
          <p:cNvSpPr txBox="1"/>
          <p:nvPr/>
        </p:nvSpPr>
        <p:spPr>
          <a:xfrm>
            <a:off x="1562100" y="6248401"/>
            <a:ext cx="5715000" cy="523220"/>
          </a:xfrm>
          <a:prstGeom prst="rect">
            <a:avLst/>
          </a:prstGeom>
          <a:noFill/>
          <a:ln>
            <a:solidFill>
              <a:schemeClr val="tx1"/>
            </a:solidFill>
          </a:ln>
        </p:spPr>
        <p:txBody>
          <a:bodyPr wrap="square" rtlCol="0">
            <a:spAutoFit/>
          </a:bodyPr>
          <a:lstStyle/>
          <a:p>
            <a:pPr algn="ctr"/>
            <a:r>
              <a:rPr lang="en-US" sz="2800" b="1" dirty="0" smtClean="0"/>
              <a:t>County Charter &amp; Code </a:t>
            </a:r>
          </a:p>
        </p:txBody>
      </p:sp>
      <p:sp>
        <p:nvSpPr>
          <p:cNvPr id="13" name="Down Arrow 12"/>
          <p:cNvSpPr/>
          <p:nvPr/>
        </p:nvSpPr>
        <p:spPr>
          <a:xfrm>
            <a:off x="5870369" y="2877234"/>
            <a:ext cx="457200" cy="1254159"/>
          </a:xfrm>
          <a:prstGeom prst="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p:cNvCxnSpPr/>
          <p:nvPr/>
        </p:nvCxnSpPr>
        <p:spPr>
          <a:xfrm>
            <a:off x="685800" y="3486834"/>
            <a:ext cx="7772400"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Curved Up Arrow 39"/>
          <p:cNvSpPr/>
          <p:nvPr/>
        </p:nvSpPr>
        <p:spPr>
          <a:xfrm rot="5400000">
            <a:off x="-1945081" y="3170713"/>
            <a:ext cx="6383979" cy="685800"/>
          </a:xfrm>
          <a:prstGeom prst="curvedUpArrow">
            <a:avLst/>
          </a:prstGeom>
          <a:solidFill>
            <a:srgbClr val="4F81BD"/>
          </a:solidFill>
          <a:ln>
            <a:solidFill>
              <a:srgbClr val="385D8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1" name="Down Arrow 40"/>
          <p:cNvSpPr/>
          <p:nvPr/>
        </p:nvSpPr>
        <p:spPr>
          <a:xfrm rot="10800000">
            <a:off x="2447307" y="5944838"/>
            <a:ext cx="457200" cy="266700"/>
          </a:xfrm>
          <a:prstGeom prst="downArrow">
            <a:avLst/>
          </a:prstGeom>
          <a:ln>
            <a:solidFill>
              <a:srgbClr val="B05C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Down Arrow 41"/>
          <p:cNvSpPr/>
          <p:nvPr/>
        </p:nvSpPr>
        <p:spPr>
          <a:xfrm rot="10800000">
            <a:off x="2438400" y="4844948"/>
            <a:ext cx="457200" cy="293672"/>
          </a:xfrm>
          <a:prstGeom prst="downArrow">
            <a:avLst/>
          </a:prstGeom>
          <a:solidFill>
            <a:schemeClr val="accent4">
              <a:lumMod val="60000"/>
              <a:lumOff val="4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a:off x="2009404" y="5224590"/>
            <a:ext cx="1295400" cy="646331"/>
          </a:xfrm>
          <a:prstGeom prst="rect">
            <a:avLst/>
          </a:prstGeom>
          <a:solidFill>
            <a:schemeClr val="accent4">
              <a:lumMod val="60000"/>
              <a:lumOff val="40000"/>
              <a:alpha val="25000"/>
            </a:schemeClr>
          </a:solidFill>
          <a:ln>
            <a:solidFill>
              <a:schemeClr val="accent4">
                <a:lumMod val="75000"/>
              </a:schemeClr>
            </a:solidFill>
          </a:ln>
        </p:spPr>
        <p:txBody>
          <a:bodyPr wrap="square" rtlCol="0">
            <a:spAutoFit/>
          </a:bodyPr>
          <a:lstStyle/>
          <a:p>
            <a:pPr algn="ctr"/>
            <a:r>
              <a:rPr lang="en-US" dirty="0" smtClean="0"/>
              <a:t>Social Services</a:t>
            </a:r>
            <a:endParaRPr lang="en-US" dirty="0"/>
          </a:p>
        </p:txBody>
      </p:sp>
      <p:sp>
        <p:nvSpPr>
          <p:cNvPr id="44" name="Down Arrow 43"/>
          <p:cNvSpPr/>
          <p:nvPr/>
        </p:nvSpPr>
        <p:spPr>
          <a:xfrm rot="10800000">
            <a:off x="4103913" y="4858434"/>
            <a:ext cx="457200" cy="266700"/>
          </a:xfrm>
          <a:prstGeom prst="downArrow">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Down Arrow 44"/>
          <p:cNvSpPr/>
          <p:nvPr/>
        </p:nvSpPr>
        <p:spPr>
          <a:xfrm rot="10800000">
            <a:off x="5867399" y="4858434"/>
            <a:ext cx="457200" cy="266700"/>
          </a:xfrm>
          <a:prstGeom prst="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p:cNvSpPr txBox="1"/>
          <p:nvPr/>
        </p:nvSpPr>
        <p:spPr>
          <a:xfrm>
            <a:off x="3810000" y="5251407"/>
            <a:ext cx="1066800" cy="646331"/>
          </a:xfrm>
          <a:prstGeom prst="rect">
            <a:avLst/>
          </a:prstGeom>
          <a:noFill/>
          <a:ln>
            <a:noFill/>
          </a:ln>
        </p:spPr>
        <p:txBody>
          <a:bodyPr wrap="square" rtlCol="0">
            <a:spAutoFit/>
          </a:bodyPr>
          <a:lstStyle/>
          <a:p>
            <a:pPr algn="ctr"/>
            <a:r>
              <a:rPr lang="en-US" dirty="0" smtClean="0"/>
              <a:t>Public Health</a:t>
            </a:r>
            <a:endParaRPr lang="en-US" dirty="0"/>
          </a:p>
        </p:txBody>
      </p:sp>
      <p:sp>
        <p:nvSpPr>
          <p:cNvPr id="48" name="Oval 47"/>
          <p:cNvSpPr/>
          <p:nvPr/>
        </p:nvSpPr>
        <p:spPr>
          <a:xfrm>
            <a:off x="3418113" y="5166756"/>
            <a:ext cx="1828800" cy="762000"/>
          </a:xfrm>
          <a:prstGeom prst="ellipse">
            <a:avLst/>
          </a:prstGeom>
          <a:solidFill>
            <a:schemeClr val="accent3">
              <a:lumMod val="60000"/>
              <a:lumOff val="40000"/>
              <a:alpha val="2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p:cNvSpPr txBox="1"/>
          <p:nvPr/>
        </p:nvSpPr>
        <p:spPr>
          <a:xfrm>
            <a:off x="5260769" y="5231938"/>
            <a:ext cx="1676400" cy="646331"/>
          </a:xfrm>
          <a:prstGeom prst="rect">
            <a:avLst/>
          </a:prstGeom>
          <a:noFill/>
          <a:ln>
            <a:noFill/>
          </a:ln>
        </p:spPr>
        <p:txBody>
          <a:bodyPr wrap="square" rtlCol="0">
            <a:spAutoFit/>
          </a:bodyPr>
          <a:lstStyle/>
          <a:p>
            <a:pPr algn="ctr"/>
            <a:r>
              <a:rPr lang="en-US" dirty="0" smtClean="0"/>
              <a:t>Emergency Management</a:t>
            </a:r>
            <a:endParaRPr lang="en-US" dirty="0"/>
          </a:p>
        </p:txBody>
      </p:sp>
      <p:sp>
        <p:nvSpPr>
          <p:cNvPr id="51" name="Down Arrow 50"/>
          <p:cNvSpPr/>
          <p:nvPr/>
        </p:nvSpPr>
        <p:spPr>
          <a:xfrm rot="10800000">
            <a:off x="4114800" y="5944838"/>
            <a:ext cx="457200" cy="266700"/>
          </a:xfrm>
          <a:prstGeom prst="downArrow">
            <a:avLst/>
          </a:prstGeom>
          <a:ln>
            <a:solidFill>
              <a:srgbClr val="B05C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Down Arrow 51"/>
          <p:cNvSpPr/>
          <p:nvPr/>
        </p:nvSpPr>
        <p:spPr>
          <a:xfrm rot="10800000">
            <a:off x="5867398" y="5944838"/>
            <a:ext cx="457200" cy="266700"/>
          </a:xfrm>
          <a:prstGeom prst="downArrow">
            <a:avLst/>
          </a:prstGeom>
          <a:ln>
            <a:solidFill>
              <a:srgbClr val="B05C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Curved Down Arrow 56"/>
          <p:cNvSpPr/>
          <p:nvPr/>
        </p:nvSpPr>
        <p:spPr>
          <a:xfrm rot="5400000">
            <a:off x="4890116" y="3128035"/>
            <a:ext cx="4536212" cy="771156"/>
          </a:xfrm>
          <a:prstGeom prst="curved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6" name="Curved Down Arrow 55"/>
          <p:cNvSpPr/>
          <p:nvPr/>
        </p:nvSpPr>
        <p:spPr>
          <a:xfrm rot="5400000">
            <a:off x="5644751" y="2483662"/>
            <a:ext cx="2874541" cy="618756"/>
          </a:xfrm>
          <a:prstGeom prst="curved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Curved Down Arrow 59"/>
          <p:cNvSpPr/>
          <p:nvPr/>
        </p:nvSpPr>
        <p:spPr>
          <a:xfrm rot="5400000">
            <a:off x="4395165" y="3622986"/>
            <a:ext cx="5526114" cy="771156"/>
          </a:xfrm>
          <a:prstGeom prst="curvedDownArrow">
            <a:avLst/>
          </a:prstGeom>
          <a:solidFill>
            <a:srgbClr val="FF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6" name="Picture 2" descr="C:\Documents and Settings\dbohanno\My Documents\Dropbox\Work\EM_MNGMT\DHR\Misc DHR\Misc. Official DHR files\DHR Images\dhrlogo600center.TIF"/>
          <p:cNvPicPr>
            <a:picLocks noChangeAspect="1" noChangeArrowheads="1"/>
          </p:cNvPicPr>
          <p:nvPr/>
        </p:nvPicPr>
        <p:blipFill>
          <a:blip r:embed="rId3" cstate="print"/>
          <a:srcRect/>
          <a:stretch>
            <a:fillRect/>
          </a:stretch>
        </p:blipFill>
        <p:spPr bwMode="auto">
          <a:xfrm>
            <a:off x="7467600" y="6096000"/>
            <a:ext cx="1518925" cy="61678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0"/>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27"/>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8"/>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6"/>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56"/>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3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60"/>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57"/>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52"/>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49"/>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50"/>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13"/>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45"/>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20"/>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19"/>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31"/>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23"/>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22"/>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38" grpId="0" animBg="1"/>
      <p:bldP spid="37" grpId="0" animBg="1"/>
      <p:bldP spid="4" grpId="0" animBg="1"/>
      <p:bldP spid="5" grpId="0" animBg="1"/>
      <p:bldP spid="6" grpId="0" animBg="1"/>
      <p:bldP spid="8" grpId="0" animBg="1"/>
      <p:bldP spid="9" grpId="0" animBg="1"/>
      <p:bldP spid="10" grpId="0" animBg="1"/>
      <p:bldP spid="11" grpId="0" animBg="1"/>
      <p:bldP spid="12" grpId="0" animBg="1"/>
      <p:bldP spid="19" grpId="0" animBg="1"/>
      <p:bldP spid="20" grpId="0" animBg="1"/>
      <p:bldP spid="22" grpId="0" animBg="1"/>
      <p:bldP spid="23" grpId="0" animBg="1"/>
      <p:bldP spid="24" grpId="0" animBg="1"/>
      <p:bldP spid="25" grpId="0"/>
      <p:bldP spid="27" grpId="0"/>
      <p:bldP spid="28" grpId="0" animBg="1"/>
      <p:bldP spid="29" grpId="0" animBg="1"/>
      <p:bldP spid="30" grpId="0" animBg="1"/>
      <p:bldP spid="31" grpId="0" animBg="1"/>
      <p:bldP spid="32" grpId="0" animBg="1"/>
      <p:bldP spid="35" grpId="0"/>
      <p:bldP spid="36" grpId="0"/>
      <p:bldP spid="33" grpId="0" animBg="1"/>
      <p:bldP spid="39" grpId="0" animBg="1"/>
      <p:bldP spid="13" grpId="0" animBg="1"/>
      <p:bldP spid="40" grpId="0" animBg="1"/>
      <p:bldP spid="41" grpId="0" animBg="1"/>
      <p:bldP spid="42" grpId="0" animBg="1"/>
      <p:bldP spid="43" grpId="0" animBg="1"/>
      <p:bldP spid="44" grpId="0" animBg="1"/>
      <p:bldP spid="45" grpId="0" animBg="1"/>
      <p:bldP spid="46" grpId="0"/>
      <p:bldP spid="48" grpId="0" animBg="1"/>
      <p:bldP spid="49" grpId="0"/>
      <p:bldP spid="51" grpId="0" animBg="1"/>
      <p:bldP spid="52" grpId="0" animBg="1"/>
      <p:bldP spid="57" grpId="0" animBg="1"/>
      <p:bldP spid="56" grpId="0" animBg="1"/>
      <p:bldP spid="6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DHR Liaison Conference </a:t>
            </a:r>
            <a:r>
              <a:rPr lang="en-US" sz="3800" dirty="0" smtClean="0"/>
              <a:t>(April 23, 2012)</a:t>
            </a:r>
            <a:endParaRPr lang="en-US" sz="3800" dirty="0"/>
          </a:p>
        </p:txBody>
      </p:sp>
      <p:sp>
        <p:nvSpPr>
          <p:cNvPr id="3" name="Content Placeholder 2"/>
          <p:cNvSpPr>
            <a:spLocks noGrp="1"/>
          </p:cNvSpPr>
          <p:nvPr>
            <p:ph idx="1"/>
          </p:nvPr>
        </p:nvSpPr>
        <p:spPr/>
        <p:txBody>
          <a:bodyPr>
            <a:normAutofit fontScale="85000" lnSpcReduction="10000"/>
          </a:bodyPr>
          <a:lstStyle/>
          <a:p>
            <a:r>
              <a:rPr lang="en-US" dirty="0" smtClean="0"/>
              <a:t>Purpose:  to coordinate emergency management activities undertaken by DHR/LDSS staff in support of  both local and state plans</a:t>
            </a:r>
          </a:p>
          <a:p>
            <a:endParaRPr lang="en-US" dirty="0" smtClean="0"/>
          </a:p>
          <a:p>
            <a:r>
              <a:rPr lang="en-US" dirty="0" smtClean="0"/>
              <a:t>Conference provided best practices and speakers from many partner agencies for fulfilling common duties</a:t>
            </a:r>
          </a:p>
          <a:p>
            <a:endParaRPr lang="en-US" dirty="0" smtClean="0"/>
          </a:p>
          <a:p>
            <a:r>
              <a:rPr lang="en-US" dirty="0" smtClean="0"/>
              <a:t>Agenda Topics: Financial Reimbursement Following a Disaster; ESF#6 Committees; Functional Needs Support Services and ESF#6; Shelter Site Selection and Operations; Disaster Housing; Repatriation; and Family Assistance Centers.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Shelter Forum (July 24, 2012)</a:t>
            </a:r>
          </a:p>
        </p:txBody>
      </p:sp>
      <p:sp>
        <p:nvSpPr>
          <p:cNvPr id="3" name="Content Placeholder 2"/>
          <p:cNvSpPr>
            <a:spLocks noGrp="1"/>
          </p:cNvSpPr>
          <p:nvPr>
            <p:ph idx="1"/>
          </p:nvPr>
        </p:nvSpPr>
        <p:spPr/>
        <p:txBody>
          <a:bodyPr>
            <a:normAutofit fontScale="62500" lnSpcReduction="20000"/>
          </a:bodyPr>
          <a:lstStyle/>
          <a:p>
            <a:r>
              <a:rPr lang="en-US" dirty="0" smtClean="0"/>
              <a:t>Purpose:  to coordinate emergency Shelter planning and operations throughout all levels of the State.</a:t>
            </a:r>
          </a:p>
          <a:p>
            <a:pPr>
              <a:buNone/>
            </a:pPr>
            <a:r>
              <a:rPr lang="en-US" dirty="0" smtClean="0"/>
              <a:t> </a:t>
            </a:r>
          </a:p>
          <a:p>
            <a:r>
              <a:rPr lang="en-US" dirty="0" smtClean="0"/>
              <a:t>MEMA Chaired Process</a:t>
            </a:r>
          </a:p>
          <a:p>
            <a:pPr lvl="1"/>
            <a:r>
              <a:rPr lang="en-US" dirty="0" smtClean="0"/>
              <a:t>Task Force of State, local and NGO partners created initial recommendations and suggested tools/models</a:t>
            </a:r>
          </a:p>
          <a:p>
            <a:pPr lvl="1"/>
            <a:r>
              <a:rPr lang="en-US" dirty="0" smtClean="0"/>
              <a:t>Those recommendations were reviewed, modified, and accepted by consensus of local  and State Emergency Managers at statewide Forum</a:t>
            </a:r>
          </a:p>
          <a:p>
            <a:endParaRPr lang="en-US" dirty="0" smtClean="0"/>
          </a:p>
          <a:p>
            <a:r>
              <a:rPr lang="en-US" dirty="0" smtClean="0"/>
              <a:t>Recommendations</a:t>
            </a:r>
          </a:p>
          <a:p>
            <a:pPr lvl="1"/>
            <a:r>
              <a:rPr lang="en-US" dirty="0" smtClean="0"/>
              <a:t>Core Shelter Capacity Planning Goal</a:t>
            </a:r>
          </a:p>
          <a:p>
            <a:pPr lvl="1"/>
            <a:r>
              <a:rPr lang="en-US" dirty="0" smtClean="0"/>
              <a:t>Core Shelter Resources(General Sheltering, Pets, FNSS, and Medical)</a:t>
            </a:r>
          </a:p>
          <a:p>
            <a:pPr lvl="1"/>
            <a:endParaRPr lang="en-US" dirty="0" smtClean="0"/>
          </a:p>
          <a:p>
            <a:r>
              <a:rPr lang="en-US" dirty="0" smtClean="0"/>
              <a:t>Tools &amp; Models</a:t>
            </a:r>
          </a:p>
          <a:p>
            <a:pPr lvl="1"/>
            <a:r>
              <a:rPr lang="en-US" dirty="0" smtClean="0"/>
              <a:t>Templates/Models: Shelter Plan, Shelter Identification Checklist, and Shelter MOU </a:t>
            </a:r>
          </a:p>
          <a:p>
            <a:pPr lvl="1"/>
            <a:r>
              <a:rPr lang="en-US" dirty="0" smtClean="0"/>
              <a:t>Training Courses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State Plans to accommodate Functional Needs</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No separate plan – fully integrated into broader plans</a:t>
            </a:r>
          </a:p>
          <a:p>
            <a:endParaRPr lang="en-US" dirty="0" smtClean="0"/>
          </a:p>
          <a:p>
            <a:r>
              <a:rPr lang="en-US" dirty="0" smtClean="0"/>
              <a:t>Sheltering</a:t>
            </a:r>
          </a:p>
          <a:p>
            <a:pPr lvl="1"/>
            <a:r>
              <a:rPr lang="en-US" dirty="0" smtClean="0"/>
              <a:t>Fully Inclusive – no “medical” shelters</a:t>
            </a:r>
          </a:p>
          <a:p>
            <a:pPr lvl="1"/>
            <a:r>
              <a:rPr lang="en-US" dirty="0" smtClean="0"/>
              <a:t>Pre-identified supplies</a:t>
            </a:r>
          </a:p>
          <a:p>
            <a:pPr lvl="2"/>
            <a:r>
              <a:rPr lang="en-US" dirty="0" smtClean="0"/>
              <a:t>Limited , immediately available cache</a:t>
            </a:r>
          </a:p>
          <a:p>
            <a:pPr lvl="2"/>
            <a:r>
              <a:rPr lang="en-US" dirty="0" smtClean="0"/>
              <a:t>On-demand contracting (with back-up sources) for other items</a:t>
            </a:r>
          </a:p>
          <a:p>
            <a:pPr lvl="1"/>
            <a:r>
              <a:rPr lang="en-US" smtClean="0"/>
              <a:t>Back-up </a:t>
            </a:r>
            <a:r>
              <a:rPr lang="en-US" dirty="0" smtClean="0"/>
              <a:t>p</a:t>
            </a:r>
            <a:r>
              <a:rPr lang="en-US" smtClean="0"/>
              <a:t>ower</a:t>
            </a:r>
            <a:endParaRPr lang="en-US" dirty="0" smtClean="0"/>
          </a:p>
          <a:p>
            <a:pPr lvl="1">
              <a:buNone/>
            </a:pPr>
            <a:endParaRPr lang="en-US" dirty="0" smtClean="0"/>
          </a:p>
          <a:p>
            <a:r>
              <a:rPr lang="en-US" dirty="0" smtClean="0"/>
              <a:t>Support to ESF#1 Transportation for Evacuation</a:t>
            </a:r>
          </a:p>
          <a:p>
            <a:pPr lvl="1"/>
            <a:r>
              <a:rPr lang="en-US" dirty="0" smtClean="0"/>
              <a:t>Transportation disadvantaged  populations (example: OC Seasonal Workforce Evacuation plan)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Challenges:	</a:t>
            </a:r>
            <a:endParaRPr lang="en-US" dirty="0"/>
          </a:p>
        </p:txBody>
      </p:sp>
      <p:sp>
        <p:nvSpPr>
          <p:cNvPr id="3" name="Content Placeholder 2"/>
          <p:cNvSpPr>
            <a:spLocks noGrp="1"/>
          </p:cNvSpPr>
          <p:nvPr>
            <p:ph idx="1"/>
          </p:nvPr>
        </p:nvSpPr>
        <p:spPr/>
        <p:txBody>
          <a:bodyPr/>
          <a:lstStyle/>
          <a:p>
            <a:r>
              <a:rPr lang="en-US" dirty="0" smtClean="0"/>
              <a:t>Accurately assessing local capacity in order to support any gaps</a:t>
            </a:r>
          </a:p>
          <a:p>
            <a:endParaRPr lang="en-US" dirty="0" smtClean="0"/>
          </a:p>
          <a:p>
            <a:r>
              <a:rPr lang="en-US" dirty="0" smtClean="0"/>
              <a:t> Balancing Local and State operational requirements</a:t>
            </a:r>
          </a:p>
          <a:p>
            <a:pPr lvl="1"/>
            <a:r>
              <a:rPr lang="en-US" dirty="0" smtClean="0"/>
              <a:t>Personnel - staffing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409</TotalTime>
  <Words>1118</Words>
  <Application>Microsoft Office PowerPoint</Application>
  <PresentationFormat>On-screen Show (4:3)</PresentationFormat>
  <Paragraphs>148</Paragraphs>
  <Slides>10</Slides>
  <Notes>3</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Urban</vt:lpstr>
      <vt:lpstr>Maryland State &amp; Local Planning for FNSS  in ESF#6 Operations</vt:lpstr>
      <vt:lpstr>Slide 2</vt:lpstr>
      <vt:lpstr>Overview:</vt:lpstr>
      <vt:lpstr>How State and Local Jurisdictions work together </vt:lpstr>
      <vt:lpstr>Slide 5</vt:lpstr>
      <vt:lpstr>DHR Liaison Conference (April 23, 2012)</vt:lpstr>
      <vt:lpstr>State Shelter Forum (July 24, 2012)</vt:lpstr>
      <vt:lpstr>State Plans to accommodate Functional Needs </vt:lpstr>
      <vt:lpstr>Challenges: </vt:lpstr>
      <vt:lpstr>State &amp; Local Planning for FNSS  in Shelter Operations</vt:lpstr>
    </vt:vector>
  </TitlesOfParts>
  <Company>DHR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OTHS</dc:creator>
  <cp:lastModifiedBy>EOUser</cp:lastModifiedBy>
  <cp:revision>39</cp:revision>
  <dcterms:created xsi:type="dcterms:W3CDTF">2012-08-23T16:37:45Z</dcterms:created>
  <dcterms:modified xsi:type="dcterms:W3CDTF">2012-12-21T20:08:32Z</dcterms:modified>
</cp:coreProperties>
</file>