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991E7455-56D8-4EB0-AF06-429D0923CF49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CED8A637-3AD6-4F87-B43A-C99D7A4E8B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8A637-3AD6-4F87-B43A-C99D7A4E8BC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4C294A6-7C13-44D5-A702-B4005AC90588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37C1DA6-FF65-4491-80D8-75A641F7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/>
              <a:t>“Reaching Everyone” </a:t>
            </a:r>
            <a:br>
              <a:rPr lang="en-US" sz="3100" dirty="0" smtClean="0"/>
            </a:br>
            <a:r>
              <a:rPr lang="en-US" sz="3100" dirty="0" smtClean="0"/>
              <a:t>The Howard County Experience</a:t>
            </a:r>
            <a:r>
              <a:rPr lang="en-US" sz="3100" dirty="0"/>
              <a:t> </a:t>
            </a:r>
            <a:r>
              <a:rPr lang="en-US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Unlike most jurisdictions, the Howard County Department of Citizen Services, not the Department of Social Services has the responsibility for Care and Shelter (ESF 6)</a:t>
            </a:r>
          </a:p>
          <a:p>
            <a:pPr>
              <a:buNone/>
            </a:pPr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Also responsible for ESF 15 (Volunteer Management) and ESF 17 (Donations Management).  </a:t>
            </a:r>
          </a:p>
          <a:p>
            <a:pPr>
              <a:buNone/>
            </a:pPr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Positives and negatives exist to having a local agency responsible for mass care and shelter </a:t>
            </a:r>
          </a:p>
          <a:p>
            <a:pPr>
              <a:buNone/>
            </a:pPr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Careful and deliberate partnerships are necessary to ensure communication lines are kept open.  </a:t>
            </a:r>
          </a:p>
          <a:p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endParaRPr lang="en-US" sz="22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endParaRPr lang="en-US" sz="2200" dirty="0" smtClean="0">
              <a:latin typeface="+mj-lt"/>
            </a:endParaRPr>
          </a:p>
          <a:p>
            <a:endParaRPr lang="en-US" sz="2200" dirty="0" smtClean="0">
              <a:latin typeface="+mj-lt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Partners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981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>
                <a:latin typeface="+mj-lt"/>
              </a:rPr>
              <a:t>Other County Agencies</a:t>
            </a:r>
          </a:p>
          <a:p>
            <a:r>
              <a:rPr lang="en-US" sz="1800" dirty="0" smtClean="0">
                <a:latin typeface="+mj-lt"/>
              </a:rPr>
              <a:t> </a:t>
            </a:r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Office of Emergency Management/Fire and Rescue</a:t>
            </a:r>
          </a:p>
          <a:p>
            <a:pPr lvl="0"/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Corrections </a:t>
            </a:r>
          </a:p>
          <a:p>
            <a:pPr lvl="0"/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Recreation and Parks</a:t>
            </a:r>
          </a:p>
          <a:p>
            <a:pPr lvl="0"/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Police Department</a:t>
            </a:r>
          </a:p>
          <a:p>
            <a:pPr>
              <a:buNone/>
            </a:pPr>
            <a:r>
              <a:rPr lang="en-US" sz="1800" dirty="0" smtClean="0">
                <a:latin typeface="+mj-lt"/>
              </a:rPr>
              <a:t>State Agencies</a:t>
            </a:r>
          </a:p>
          <a:p>
            <a:pPr lvl="0"/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Department of Human Resources</a:t>
            </a:r>
          </a:p>
          <a:p>
            <a:pPr lvl="1"/>
            <a:r>
              <a:rPr lang="en-US" sz="1800" dirty="0" smtClean="0">
                <a:latin typeface="+mj-lt"/>
              </a:rPr>
              <a:t>Department of Social Services</a:t>
            </a:r>
          </a:p>
          <a:p>
            <a:pPr lvl="0"/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Department of Health and Mental Hygiene</a:t>
            </a:r>
          </a:p>
          <a:p>
            <a:pPr lvl="1"/>
            <a:r>
              <a:rPr lang="en-US" sz="1800" dirty="0" smtClean="0">
                <a:latin typeface="+mj-lt"/>
              </a:rPr>
              <a:t>Local Health Department</a:t>
            </a:r>
          </a:p>
          <a:p>
            <a:pPr lvl="0">
              <a:buNone/>
            </a:pPr>
            <a:r>
              <a:rPr lang="en-US" sz="1800" dirty="0" smtClean="0">
                <a:latin typeface="+mj-lt"/>
              </a:rPr>
              <a:t>Non-Profits Sector</a:t>
            </a:r>
            <a:endParaRPr lang="en-US" sz="1800" dirty="0" smtClean="0"/>
          </a:p>
          <a:p>
            <a:pPr lvl="0"/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Regional Red Cross</a:t>
            </a:r>
          </a:p>
          <a:p>
            <a:pPr lvl="0"/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Grassroots</a:t>
            </a:r>
          </a:p>
          <a:p>
            <a:pPr lvl="0"/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Volunteer Center of Howard County</a:t>
            </a:r>
          </a:p>
          <a:p>
            <a:pPr>
              <a:buNone/>
            </a:pPr>
            <a:r>
              <a:rPr lang="en-US" sz="1800" dirty="0" smtClean="0">
                <a:latin typeface="+mj-lt"/>
              </a:rPr>
              <a:t>Faith Community</a:t>
            </a:r>
          </a:p>
          <a:p>
            <a:endParaRPr lang="en-US" sz="220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What works well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lnSpcReduction="10000"/>
          </a:bodyPr>
          <a:lstStyle/>
          <a:p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Citizen Services staff works with functional needs populations on a daily basis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Member of County’s EMOG (Emergency Management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Opperations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Group)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Permanent seat in the Emergency Operations Center during disasters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Immediately available to assist with “human service” issues of county residents, including those with functional needs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Can respond rapidly to the need for shelter</a:t>
            </a:r>
          </a:p>
          <a:p>
            <a:pPr>
              <a:buNone/>
            </a:pPr>
            <a:r>
              <a:rPr lang="en-US" sz="2000" dirty="0" smtClean="0">
                <a:latin typeface="+mj-lt"/>
              </a:rPr>
              <a:t>Examples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Anticipating and pre-positioning staff, supplies and equipment in preparation for Sandy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Collaboration with the local Health Department during the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Derecho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.</a:t>
            </a:r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Challenges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Lack of communication between local agencies and state agencies</a:t>
            </a:r>
          </a:p>
          <a:p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Duplication of efforts</a:t>
            </a:r>
          </a:p>
          <a:p>
            <a:pPr>
              <a:buNone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Unrealistic expectation of local capabilities</a:t>
            </a:r>
          </a:p>
          <a:p>
            <a:endParaRPr lang="en-US" sz="2000" dirty="0" smtClean="0">
              <a:latin typeface="+mj-lt"/>
            </a:endParaRPr>
          </a:p>
          <a:p>
            <a:pPr>
              <a:buNone/>
              <a:tabLst>
                <a:tab pos="1944688" algn="l"/>
              </a:tabLst>
            </a:pPr>
            <a:r>
              <a:rPr lang="en-US" sz="2000" dirty="0" smtClean="0">
                <a:latin typeface="+mj-lt"/>
              </a:rPr>
              <a:t>Examples: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Multiple calls to assisted living facilities</a:t>
            </a:r>
          </a:p>
          <a:p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Availability of Red Cross preparation and assistance during Sandy</a:t>
            </a:r>
            <a:endParaRPr lang="en-US" sz="2000" dirty="0" smtClean="0">
              <a:latin typeface="+mj-lt"/>
            </a:endParaRPr>
          </a:p>
          <a:p>
            <a:pPr>
              <a:buNone/>
              <a:tabLst>
                <a:tab pos="1944688" algn="l"/>
              </a:tabLst>
            </a:pPr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Communication and Coordination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/>
          <a:lstStyle/>
          <a:p>
            <a:endParaRPr lang="en-US" sz="22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endParaRPr lang="en-US" sz="22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en-US" sz="22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Multi-agency Coordination System (MACS):</a:t>
            </a:r>
          </a:p>
          <a:p>
            <a:pPr>
              <a:buNone/>
            </a:pPr>
            <a:r>
              <a:rPr lang="en-US" sz="2000" b="1" dirty="0" smtClean="0">
                <a:latin typeface="+mj-lt"/>
              </a:rPr>
              <a:t>	</a:t>
            </a:r>
          </a:p>
          <a:p>
            <a:pPr algn="ctr">
              <a:buNone/>
            </a:pPr>
            <a:r>
              <a:rPr lang="en-US" sz="2000" dirty="0" smtClean="0">
                <a:latin typeface="+mj-lt"/>
              </a:rPr>
              <a:t>	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 combination of facilities, equipment, personnel, procedures, and communications integrated into a common system with responsibility for coordination of assisting agency resources and support to agency emergency operations.</a:t>
            </a:r>
          </a:p>
          <a:p>
            <a:pPr marL="115888" indent="-6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MACS Functions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898136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Evaluate and prioritize incidents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Ensure agency resource situation status is current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Determine specific incident and agency resource requirements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Determine agency resource availability for out-of-jurisdiction assignment at this time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Determine need and designate regional mobilization centers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Allocate resources to incidents based on priorities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Anticipate future agency/regional resource needs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Communicate MACS "decisions" back to agencies/incidents</a:t>
            </a:r>
          </a:p>
          <a:p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Review policies/agreements for regional resource allocations</a:t>
            </a:r>
          </a:p>
          <a:p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Review need for other agencies involvement in MACS</a:t>
            </a:r>
          </a:p>
          <a:p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Provide necessary liaison with other coordinating facilities and agencies as appropriate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System Challenges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2673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Limited and decreasing resources – budgetary and human</a:t>
            </a:r>
          </a:p>
          <a:p>
            <a:pPr>
              <a:spcAft>
                <a:spcPts val="1200"/>
              </a:spcAft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State and Federal Expectations</a:t>
            </a:r>
          </a:p>
          <a:p>
            <a:pPr>
              <a:spcAft>
                <a:spcPts val="1200"/>
              </a:spcAft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Adequate number of qualified staff to be effective with all functional needs populations</a:t>
            </a:r>
          </a:p>
          <a:p>
            <a:pPr>
              <a:spcAft>
                <a:spcPts val="1200"/>
              </a:spcAft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Resources for shelter residents who have no permanent home either due to homelessness or the result of the event</a:t>
            </a:r>
          </a:p>
          <a:p>
            <a:pPr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 smtClean="0">
                <a:latin typeface="Times New Roman"/>
                <a:cs typeface="Times New Roman"/>
              </a:rPr>
              <a:t>●</a:t>
            </a:r>
            <a:endParaRPr lang="en-US" sz="1600" dirty="0" smtClean="0">
              <a:latin typeface="+mj-lt"/>
            </a:endParaRPr>
          </a:p>
          <a:p>
            <a:pPr algn="ctr">
              <a:buNone/>
            </a:pP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“Sometimes it feels like we are planning for </a:t>
            </a:r>
          </a:p>
          <a:p>
            <a:pPr algn="ctr">
              <a:buNone/>
            </a:pP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 invasion of flying monkeys”</a:t>
            </a:r>
          </a:p>
          <a:p>
            <a:pPr algn="ctr">
              <a:buNone/>
            </a:pP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" name="Picture 3" descr="flying monke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4876800"/>
            <a:ext cx="1143000" cy="1143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188</TotalTime>
  <Words>356</Words>
  <Application>Microsoft Office PowerPoint</Application>
  <PresentationFormat>On-screen Show (4:3)</PresentationFormat>
  <Paragraphs>76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“Reaching Everyone”  The Howard County Experience  </vt:lpstr>
      <vt:lpstr>Partners</vt:lpstr>
      <vt:lpstr>What works well</vt:lpstr>
      <vt:lpstr>Challenges</vt:lpstr>
      <vt:lpstr>Communication and Coordination</vt:lpstr>
      <vt:lpstr>MACS Functions</vt:lpstr>
      <vt:lpstr>System Challenges</vt:lpstr>
    </vt:vector>
  </TitlesOfParts>
  <Company>Howard County Government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"Reaching Everyone:  Emergency Response for Residents at Risk."</dc:title>
  <dc:creator>djackson</dc:creator>
  <cp:lastModifiedBy>AValliant</cp:lastModifiedBy>
  <cp:revision>20</cp:revision>
  <dcterms:created xsi:type="dcterms:W3CDTF">2012-12-20T17:02:03Z</dcterms:created>
  <dcterms:modified xsi:type="dcterms:W3CDTF">2012-12-20T21:33:19Z</dcterms:modified>
</cp:coreProperties>
</file>