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9" r:id="rId3"/>
    <p:sldId id="280" r:id="rId4"/>
    <p:sldId id="281" r:id="rId5"/>
    <p:sldId id="282" r:id="rId6"/>
    <p:sldId id="288" r:id="rId7"/>
    <p:sldId id="283" r:id="rId8"/>
    <p:sldId id="284" r:id="rId9"/>
    <p:sldId id="264" r:id="rId10"/>
    <p:sldId id="275" r:id="rId11"/>
    <p:sldId id="290" r:id="rId12"/>
    <p:sldId id="291" r:id="rId13"/>
    <p:sldId id="276" r:id="rId14"/>
    <p:sldId id="292" r:id="rId15"/>
    <p:sldId id="285" r:id="rId16"/>
    <p:sldId id="293" r:id="rId17"/>
    <p:sldId id="279" r:id="rId18"/>
    <p:sldId id="294" r:id="rId19"/>
    <p:sldId id="278" r:id="rId20"/>
    <p:sldId id="286" r:id="rId21"/>
    <p:sldId id="287" r:id="rId22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11" autoAdjust="0"/>
  </p:normalViewPr>
  <p:slideViewPr>
    <p:cSldViewPr>
      <p:cViewPr>
        <p:scale>
          <a:sx n="77" d="100"/>
          <a:sy n="77" d="100"/>
        </p:scale>
        <p:origin x="-690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3" d="100"/>
          <a:sy n="133" d="100"/>
        </p:scale>
        <p:origin x="-1860" y="-90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99" tIns="45751" rIns="91499" bIns="4575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99" tIns="45751" rIns="91499" bIns="45751" rtlCol="0"/>
          <a:lstStyle>
            <a:lvl1pPr algn="r">
              <a:defRPr sz="1200"/>
            </a:lvl1pPr>
          </a:lstStyle>
          <a:p>
            <a:pPr>
              <a:defRPr/>
            </a:pPr>
            <a:fld id="{E0F4E595-919B-4595-9E99-22415F3BB5F9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99" tIns="45751" rIns="91499" bIns="4575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99" tIns="45751" rIns="91499" bIns="45751" rtlCol="0" anchor="b"/>
          <a:lstStyle>
            <a:lvl1pPr algn="r">
              <a:defRPr sz="1200"/>
            </a:lvl1pPr>
          </a:lstStyle>
          <a:p>
            <a:pPr>
              <a:defRPr/>
            </a:pPr>
            <a:fld id="{9DC00522-7708-4478-9A56-434DB7B2D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14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0" rIns="93020" bIns="46510" numCol="1" anchor="t" anchorCtr="0" compatLnSpc="1">
            <a:prstTxWarp prst="textNoShape">
              <a:avLst/>
            </a:prstTxWarp>
          </a:bodyPr>
          <a:lstStyle>
            <a:lvl1pPr algn="l" defTabSz="93088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0" rIns="93020" bIns="46510" numCol="1" anchor="t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0" rIns="93020" bIns="46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0" rIns="93020" bIns="46510" numCol="1" anchor="b" anchorCtr="0" compatLnSpc="1">
            <a:prstTxWarp prst="textNoShape">
              <a:avLst/>
            </a:prstTxWarp>
          </a:bodyPr>
          <a:lstStyle>
            <a:lvl1pPr algn="l" defTabSz="93088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2015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0" rIns="93020" bIns="46510" numCol="1" anchor="b" anchorCtr="0" compatLnSpc="1">
            <a:prstTxWarp prst="textNoShape">
              <a:avLst/>
            </a:prstTxWarp>
          </a:bodyPr>
          <a:lstStyle>
            <a:lvl1pPr algn="r" defTabSz="930883" eaLnBrk="0" hangingPunct="0">
              <a:defRPr sz="1200"/>
            </a:lvl1pPr>
          </a:lstStyle>
          <a:p>
            <a:pPr>
              <a:defRPr/>
            </a:pPr>
            <a:fld id="{B0D2EF9A-DA7F-4491-888F-28A8724DE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5209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D4974D-B3DE-4A93-81FB-3BEAF4B8DD31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9CD247-9C0C-488E-BFE3-78B76D80C7FD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0F26C6-1398-42FB-AD57-B35A5E7EACB3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0F26C6-1398-42FB-AD57-B35A5E7EACB3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2A97-E8DB-4B5A-A2B3-93E79AAB0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15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D579-CFDA-4ABE-AFF4-4B93CDEBD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25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C642-7FB8-47EB-8715-982EE4A7B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2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533400"/>
          </a:xfrm>
          <a:prstGeom prst="rect">
            <a:avLst/>
          </a:prstGeom>
        </p:spPr>
        <p:txBody>
          <a:bodyPr/>
          <a:lstStyle>
            <a:lvl1pPr algn="l"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953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4411-7979-4CE1-8481-143FE796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16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516C-6595-40C8-BACD-CF75AB66B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2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F6D9-1774-4991-AF6F-BD6B455AA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694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2087-83FB-485D-BF87-7B716518D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31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5379-57C3-49B2-B14F-80D2D2FC2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37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CDF9-B17C-43C7-90E7-BAFA07299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3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AF22-DC24-4A81-8CD7-397EB2AA2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46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F8FF-5944-4F5A-BDA8-14AD976F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05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6EF821-C7B3-4F87-9187-3278269F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76200" y="914400"/>
            <a:ext cx="899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267200" y="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2400" b="1" i="1" smtClean="0">
                <a:latin typeface="Arial" charset="0"/>
              </a:rPr>
              <a:t>Montgomery County, Maryland</a:t>
            </a:r>
          </a:p>
        </p:txBody>
      </p:sp>
      <p:pic>
        <p:nvPicPr>
          <p:cNvPr id="1026" name="Picture 2" descr="S:\Temporary\cseal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23"/>
            <a:ext cx="838200" cy="846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b="1" dirty="0" smtClean="0"/>
              <a:t>	MACO 2013 General Session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/>
              <a:t>“Open Government: What We Owe Our Citizens”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dirty="0" smtClean="0"/>
              <a:t>County Executive </a:t>
            </a:r>
            <a:r>
              <a:rPr lang="en-US" sz="2400" dirty="0" err="1" smtClean="0"/>
              <a:t>Isiah</a:t>
            </a:r>
            <a:r>
              <a:rPr lang="en-US" sz="2400" dirty="0" smtClean="0"/>
              <a:t> Leggett</a:t>
            </a:r>
          </a:p>
          <a:p>
            <a:pPr algn="ctr">
              <a:buNone/>
            </a:pPr>
            <a:r>
              <a:rPr lang="en-US" sz="2400" dirty="0" smtClean="0"/>
              <a:t>Montgomery County Maryland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January 3, 2013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D5327E-CB9A-4E26-AFF3-030E00742BF9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/>
              <a:t>dataMontgomery</a:t>
            </a:r>
            <a:endParaRPr lang="en-US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 lvl="1"/>
            <a:r>
              <a:rPr lang="en-US" sz="2400" dirty="0" smtClean="0"/>
              <a:t>High value County datasets</a:t>
            </a:r>
          </a:p>
          <a:p>
            <a:pPr lvl="1"/>
            <a:r>
              <a:rPr lang="en-US" sz="2400" dirty="0" smtClean="0"/>
              <a:t>Consumable format (aggregate, federate, consolidate)</a:t>
            </a:r>
          </a:p>
          <a:p>
            <a:pPr lvl="1"/>
            <a:r>
              <a:rPr lang="en-US" sz="2400" dirty="0" smtClean="0"/>
              <a:t>View and analyze raw data</a:t>
            </a:r>
          </a:p>
          <a:p>
            <a:pPr lvl="1"/>
            <a:r>
              <a:rPr lang="en-US" sz="2400" dirty="0" smtClean="0"/>
              <a:t>Use for educational, civic, research, commercial and other purposes to extend County services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6A91BE-BE53-4DFA-A709-5FB33F9881FB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1933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dataMontgomery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599"/>
            <a:ext cx="6934200" cy="563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31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/>
              <a:t>dataMontgomery</a:t>
            </a:r>
            <a:endParaRPr lang="en-US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6A91BE-BE53-4DFA-A709-5FB33F9881FB}" type="slidenum">
              <a:rPr lang="en-US" sz="1400" smtClean="0"/>
              <a:pPr eaLnBrk="1" hangingPunct="1"/>
              <a:t>12</a:t>
            </a:fld>
            <a:endParaRPr lang="en-US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4" y="1219200"/>
            <a:ext cx="865551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8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accessMontgomery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2000" dirty="0" smtClean="0"/>
              <a:t>MC311 </a:t>
            </a:r>
          </a:p>
          <a:p>
            <a:pPr lvl="0"/>
            <a:r>
              <a:rPr lang="en-US" sz="2000" dirty="0" err="1" smtClean="0"/>
              <a:t>CountyStat</a:t>
            </a:r>
            <a:r>
              <a:rPr lang="en-US" sz="2000" dirty="0" smtClean="0"/>
              <a:t> reports on departmental and program performance </a:t>
            </a:r>
          </a:p>
          <a:p>
            <a:pPr lvl="0"/>
            <a:r>
              <a:rPr lang="en-US" sz="2000" dirty="0" smtClean="0"/>
              <a:t>Internal audit reports </a:t>
            </a:r>
          </a:p>
          <a:p>
            <a:pPr lvl="0"/>
            <a:r>
              <a:rPr lang="en-US" sz="2000" dirty="0" smtClean="0"/>
              <a:t>Inspector general audits and reports </a:t>
            </a:r>
          </a:p>
          <a:p>
            <a:pPr lvl="0"/>
            <a:r>
              <a:rPr lang="en-US" sz="2000" dirty="0" smtClean="0"/>
              <a:t>County budgets </a:t>
            </a:r>
          </a:p>
          <a:p>
            <a:pPr lvl="0"/>
            <a:r>
              <a:rPr lang="en-US" sz="2000" dirty="0" smtClean="0"/>
              <a:t>Spending disclosures </a:t>
            </a:r>
          </a:p>
          <a:p>
            <a:pPr lvl="0"/>
            <a:r>
              <a:rPr lang="en-US" sz="2000" dirty="0" smtClean="0"/>
              <a:t>Open solicitations for proposals and contracts </a:t>
            </a:r>
          </a:p>
          <a:p>
            <a:pPr lvl="0"/>
            <a:r>
              <a:rPr lang="en-US" sz="2000" dirty="0" smtClean="0"/>
              <a:t>Search County contracts </a:t>
            </a:r>
          </a:p>
          <a:p>
            <a:pPr lvl="0"/>
            <a:r>
              <a:rPr lang="en-US" sz="2000" dirty="0" smtClean="0"/>
              <a:t>County and other public facilities where free Wi-Fi access is available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41294"/>
            <a:ext cx="19812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66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accessMontgomery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0912"/>
            <a:ext cx="7848600" cy="55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50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engageMontgomery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Montgomery County On-Demand </a:t>
            </a:r>
            <a:endParaRPr lang="en-US" sz="3200" dirty="0" smtClean="0"/>
          </a:p>
          <a:p>
            <a:r>
              <a:rPr lang="en-US" sz="2000" dirty="0" smtClean="0"/>
              <a:t>Social media channels</a:t>
            </a:r>
            <a:endParaRPr lang="en-US" sz="2800" dirty="0" smtClean="0"/>
          </a:p>
          <a:p>
            <a:pPr lvl="0"/>
            <a:r>
              <a:rPr lang="en-US" sz="2000" dirty="0" smtClean="0"/>
              <a:t>Public consultation forums (Town Halls) by topics of interest </a:t>
            </a:r>
            <a:endParaRPr lang="en-US" sz="3200" dirty="0" smtClean="0"/>
          </a:p>
          <a:p>
            <a:pPr lvl="0"/>
            <a:r>
              <a:rPr lang="en-US" sz="2000" dirty="0" smtClean="0"/>
              <a:t>Gather feedback</a:t>
            </a:r>
            <a:endParaRPr lang="en-US" sz="3200" dirty="0" smtClean="0"/>
          </a:p>
          <a:p>
            <a:pPr lvl="0"/>
            <a:r>
              <a:rPr lang="en-US" sz="2000" dirty="0" smtClean="0"/>
              <a:t>Gauge sentiment, support and concerns</a:t>
            </a:r>
            <a:endParaRPr lang="en-US" sz="3200" dirty="0" smtClean="0"/>
          </a:p>
          <a:p>
            <a:pPr lvl="0"/>
            <a:r>
              <a:rPr lang="en-US" sz="2000" dirty="0" smtClean="0"/>
              <a:t>Solicit solutions, ideas drive change in this county for the better</a:t>
            </a:r>
            <a:endParaRPr lang="en-US" sz="3200" dirty="0" smtClean="0"/>
          </a:p>
          <a:p>
            <a:pPr lvl="0"/>
            <a:r>
              <a:rPr lang="en-US" sz="2000" dirty="0" smtClean="0"/>
              <a:t>Use to plan ‘in-person’ Town Halls</a:t>
            </a:r>
            <a:endParaRPr lang="en-US" sz="32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990600"/>
            <a:ext cx="19431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engageMontgomery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44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28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mobileMontgomery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“On-the-Go” mobile access to County services and information:</a:t>
            </a:r>
          </a:p>
          <a:p>
            <a:pPr lvl="1"/>
            <a:r>
              <a:rPr lang="en-US" sz="2400" dirty="0" smtClean="0"/>
              <a:t>MC311 Service Requests and Status</a:t>
            </a:r>
          </a:p>
          <a:p>
            <a:pPr lvl="1"/>
            <a:r>
              <a:rPr lang="en-US" sz="2400" dirty="0" err="1" smtClean="0"/>
              <a:t>RideOn</a:t>
            </a:r>
            <a:r>
              <a:rPr lang="en-US" sz="2400" dirty="0" smtClean="0"/>
              <a:t> Bus schedules and arrival times</a:t>
            </a:r>
          </a:p>
          <a:p>
            <a:pPr lvl="1"/>
            <a:r>
              <a:rPr lang="en-US" sz="2400" dirty="0" smtClean="0"/>
              <a:t>Library services</a:t>
            </a:r>
          </a:p>
          <a:p>
            <a:pPr lvl="1"/>
            <a:r>
              <a:rPr lang="en-US" sz="2400" dirty="0" smtClean="0"/>
              <a:t>Alerts, news and calendars</a:t>
            </a:r>
          </a:p>
          <a:p>
            <a:pPr lvl="1"/>
            <a:r>
              <a:rPr lang="en-US" sz="2400" dirty="0" smtClean="0"/>
              <a:t>County mobile sites</a:t>
            </a:r>
          </a:p>
          <a:p>
            <a:pPr lvl="1"/>
            <a:r>
              <a:rPr lang="en-US" sz="2400" dirty="0" smtClean="0"/>
              <a:t>Geographic information on County services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32" y="960624"/>
            <a:ext cx="19431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6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mobileMontgomery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9" y="1017069"/>
            <a:ext cx="3224212" cy="510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62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Government Strategy References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Government </a:t>
            </a:r>
            <a:r>
              <a:rPr lang="en-US" dirty="0" smtClean="0"/>
              <a:t>Strategy Document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http</a:t>
            </a:r>
            <a:r>
              <a:rPr lang="en-US" sz="2000" dirty="0">
                <a:solidFill>
                  <a:srgbClr val="0000FF"/>
                </a:solidFill>
              </a:rPr>
              <a:t>://montgomerycountymd.gov/open/Resources/Files/openMontgomery_Digital_Government_Strategy_and_Roadmap_2012-12-05.pdf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Open Government </a:t>
            </a:r>
            <a:r>
              <a:rPr lang="en-US" dirty="0" smtClean="0"/>
              <a:t>Legislation 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http</a:t>
            </a:r>
            <a:r>
              <a:rPr lang="en-US" sz="2000" dirty="0">
                <a:solidFill>
                  <a:srgbClr val="0000FF"/>
                </a:solidFill>
              </a:rPr>
              <a:t>://www6.montgomerycountymd.gov/content/council/pdf/agenda/cm/2012/121126/20121126_GO2.pdf</a:t>
            </a:r>
          </a:p>
          <a:p>
            <a:endParaRPr lang="en-US" dirty="0" smtClean="0"/>
          </a:p>
          <a:p>
            <a:r>
              <a:rPr lang="en-US" dirty="0" smtClean="0"/>
              <a:t>openMontgomery Video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http</a:t>
            </a:r>
            <a:r>
              <a:rPr lang="en-US" sz="2000" dirty="0">
                <a:solidFill>
                  <a:srgbClr val="0000FF"/>
                </a:solidFill>
              </a:rPr>
              <a:t>://montgomerycountymd.gov/open/media.html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4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Facing County </a:t>
            </a:r>
            <a:r>
              <a:rPr lang="en-US" dirty="0" smtClean="0"/>
              <a:t>Governments</a:t>
            </a:r>
          </a:p>
          <a:p>
            <a:r>
              <a:rPr lang="en-US" dirty="0"/>
              <a:t>Possible </a:t>
            </a:r>
            <a:r>
              <a:rPr lang="en-US" dirty="0" smtClean="0"/>
              <a:t>Solutions</a:t>
            </a:r>
          </a:p>
          <a:p>
            <a:r>
              <a:rPr lang="en-US" dirty="0"/>
              <a:t>Montgomery County’s Digital Government </a:t>
            </a:r>
            <a:r>
              <a:rPr lang="en-US" dirty="0" smtClean="0"/>
              <a:t>Strategy</a:t>
            </a:r>
          </a:p>
          <a:p>
            <a:r>
              <a:rPr lang="en-US" i="1" dirty="0" smtClean="0"/>
              <a:t>openMontgomery</a:t>
            </a:r>
          </a:p>
          <a:p>
            <a:pPr lvl="1"/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Four Pillar Programs</a:t>
            </a:r>
          </a:p>
          <a:p>
            <a:r>
              <a:rPr lang="en-US" dirty="0" smtClean="0"/>
              <a:t>Digital </a:t>
            </a:r>
            <a:r>
              <a:rPr lang="en-US" dirty="0"/>
              <a:t>Government Strategy </a:t>
            </a:r>
            <a:r>
              <a:rPr lang="en-US" dirty="0" smtClean="0"/>
              <a:t>References</a:t>
            </a:r>
          </a:p>
          <a:p>
            <a:r>
              <a:rPr lang="en-US" dirty="0"/>
              <a:t>Counties Open Government Partnership </a:t>
            </a:r>
            <a:r>
              <a:rPr lang="en-US" dirty="0" smtClean="0"/>
              <a:t>Proposal</a:t>
            </a:r>
          </a:p>
          <a:p>
            <a:r>
              <a:rPr lang="en-US" dirty="0" smtClean="0"/>
              <a:t>Demonstration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60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Counties Open Government Partnership 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400" dirty="0" smtClean="0"/>
              <a:t>Objectives</a:t>
            </a:r>
          </a:p>
          <a:p>
            <a:pPr lvl="0"/>
            <a:r>
              <a:rPr lang="en-US" sz="2400" dirty="0" smtClean="0"/>
              <a:t>To provide a forum for the identification and sharing of practices and experiences in improving government transparency, service efficiency and effectiveness, community engagement and collaboration, public-private service coordination, and economic development.</a:t>
            </a:r>
          </a:p>
          <a:p>
            <a:pPr lvl="0"/>
            <a:r>
              <a:rPr lang="en-US" sz="2400" dirty="0" smtClean="0"/>
              <a:t>To build an ecosystem of open county governments and open government practices that all </a:t>
            </a:r>
            <a:r>
              <a:rPr lang="en-US" sz="2400" dirty="0" err="1" smtClean="0"/>
              <a:t>NACo</a:t>
            </a:r>
            <a:r>
              <a:rPr lang="en-US" sz="2400" dirty="0" smtClean="0"/>
              <a:t> member counties can share, exchange, and advance to innovative and improve government services and the quality of life in their communities.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openMontgomery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dirty="0" smtClean="0"/>
              <a:t>Demonstration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r>
              <a:rPr lang="en-US" dirty="0" smtClean="0"/>
              <a:t> </a:t>
            </a:r>
            <a:r>
              <a:rPr lang="en-US" b="1" dirty="0" smtClean="0"/>
              <a:t>Facing County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Era of great change</a:t>
            </a:r>
          </a:p>
          <a:p>
            <a:pPr lvl="1"/>
            <a:r>
              <a:rPr lang="en-US" sz="2400" dirty="0" smtClean="0"/>
              <a:t>Globalization</a:t>
            </a:r>
          </a:p>
          <a:p>
            <a:pPr lvl="1"/>
            <a:r>
              <a:rPr lang="en-US" sz="2400" dirty="0" smtClean="0"/>
              <a:t>Economic uncertainty</a:t>
            </a:r>
          </a:p>
          <a:p>
            <a:pPr lvl="1"/>
            <a:r>
              <a:rPr lang="en-US" sz="2400" dirty="0" smtClean="0"/>
              <a:t>Social need</a:t>
            </a:r>
          </a:p>
          <a:p>
            <a:pPr lvl="1"/>
            <a:r>
              <a:rPr lang="en-US" sz="2400" dirty="0" smtClean="0"/>
              <a:t>Technology evolution</a:t>
            </a:r>
          </a:p>
          <a:p>
            <a:pPr lvl="0"/>
            <a:r>
              <a:rPr lang="en-US" sz="2400" dirty="0" smtClean="0"/>
              <a:t>Need to be transparent, accountable, inclusive and economically vibrant</a:t>
            </a:r>
          </a:p>
          <a:p>
            <a:r>
              <a:rPr lang="en-US" sz="2400" dirty="0" smtClean="0"/>
              <a:t>Need for government to partner with its communities to meet the challenges and sustain government programs and economic vitality </a:t>
            </a:r>
          </a:p>
          <a:p>
            <a:pPr lvl="0">
              <a:buNone/>
            </a:pPr>
            <a:r>
              <a:rPr lang="en-US" sz="2400" dirty="0" smtClean="0"/>
              <a:t>Question:  Not “Can County government keep pace?” but    “How can County government keep pace?”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Possible Solutions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Strengthen/formalize/connect open government programs for transparency, openness, accessibility and collaboration.</a:t>
            </a:r>
          </a:p>
          <a:p>
            <a:r>
              <a:rPr lang="en-US" sz="2400" dirty="0" smtClean="0"/>
              <a:t>Review Digital Strategy to go beyond open web pages and social media.</a:t>
            </a:r>
            <a:endParaRPr lang="en-US" sz="2400" smtClean="0"/>
          </a:p>
          <a:p>
            <a:r>
              <a:rPr lang="en-US" sz="2400" smtClean="0"/>
              <a:t>Consider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Opening government data</a:t>
            </a:r>
          </a:p>
          <a:p>
            <a:pPr lvl="1"/>
            <a:r>
              <a:rPr lang="en-US" sz="2400" dirty="0" smtClean="0"/>
              <a:t>Public consultation</a:t>
            </a:r>
          </a:p>
          <a:p>
            <a:pPr lvl="1"/>
            <a:r>
              <a:rPr lang="en-US" sz="2400" dirty="0" smtClean="0"/>
              <a:t>Extension of services to consumer</a:t>
            </a:r>
          </a:p>
          <a:p>
            <a:pPr lvl="1"/>
            <a:r>
              <a:rPr lang="en-US" sz="2400" dirty="0" smtClean="0"/>
              <a:t>Information aggregation</a:t>
            </a:r>
          </a:p>
          <a:p>
            <a:pPr lvl="1"/>
            <a:r>
              <a:rPr lang="en-US" sz="2400" dirty="0" smtClean="0"/>
              <a:t>Analytics and performance management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Montgomery County’s Digital Government Strategy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ea typeface="+mn-ea"/>
                <a:cs typeface="+mn-cs"/>
              </a:rPr>
              <a:t>Pass Open Data Legislation </a:t>
            </a:r>
          </a:p>
          <a:p>
            <a:pPr lvl="2"/>
            <a:r>
              <a:rPr lang="en-US" dirty="0" smtClean="0"/>
              <a:t>Collect and manage open data</a:t>
            </a:r>
          </a:p>
          <a:p>
            <a:pPr lvl="3"/>
            <a:r>
              <a:rPr lang="en-US" dirty="0" smtClean="0"/>
              <a:t>Publish high value datasets from all parts of government</a:t>
            </a:r>
          </a:p>
          <a:p>
            <a:pPr lvl="3"/>
            <a:r>
              <a:rPr lang="en-US" dirty="0" smtClean="0"/>
              <a:t>Publish MPIA requests and responses </a:t>
            </a:r>
          </a:p>
          <a:p>
            <a:r>
              <a:rPr lang="en-US" sz="2400" dirty="0" smtClean="0"/>
              <a:t>Publish a Digital Government Strategy and Roadmap </a:t>
            </a:r>
            <a:r>
              <a:rPr lang="en-US" sz="2000" u="sng" dirty="0">
                <a:solidFill>
                  <a:srgbClr val="0000FF"/>
                </a:solidFill>
              </a:rPr>
              <a:t>http://montgomerycountymd.gov/open/Resources/Files/openMontgomery_Digital_Government_Strategy_and_Roadmap_2012-12-05.pdf</a:t>
            </a:r>
          </a:p>
          <a:p>
            <a:pPr lvl="0"/>
            <a:r>
              <a:rPr lang="en-US" sz="2600" dirty="0" smtClean="0"/>
              <a:t>Strengthen/formalize/connect open government programs</a:t>
            </a:r>
          </a:p>
          <a:p>
            <a:pPr lvl="3"/>
            <a:r>
              <a:rPr lang="en-US" dirty="0" smtClean="0"/>
              <a:t>Repackage </a:t>
            </a:r>
          </a:p>
          <a:p>
            <a:pPr lvl="3"/>
            <a:r>
              <a:rPr lang="en-US" dirty="0" smtClean="0"/>
              <a:t>Learn for other’s experience</a:t>
            </a:r>
          </a:p>
          <a:p>
            <a:pPr lvl="0"/>
            <a:r>
              <a:rPr lang="en-US" sz="2600" dirty="0" smtClean="0"/>
              <a:t>Long-term: consider a strong Counties Open Government Partnership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openMontgomery Launch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openMontgomery Video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openMontgomery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Base Open Government programs on four key principles:</a:t>
            </a:r>
          </a:p>
          <a:p>
            <a:pPr lvl="2"/>
            <a:r>
              <a:rPr lang="en-US" sz="2800" dirty="0" smtClean="0"/>
              <a:t>Customer centricity</a:t>
            </a:r>
          </a:p>
          <a:p>
            <a:pPr lvl="2"/>
            <a:r>
              <a:rPr lang="en-US" sz="2800" dirty="0" smtClean="0"/>
              <a:t>Information centricity</a:t>
            </a:r>
          </a:p>
          <a:p>
            <a:pPr lvl="2"/>
            <a:r>
              <a:rPr lang="en-US" sz="2800" dirty="0" smtClean="0"/>
              <a:t>Platform sharing</a:t>
            </a:r>
          </a:p>
          <a:p>
            <a:pPr lvl="2"/>
            <a:r>
              <a:rPr lang="en-US" sz="2800" dirty="0" smtClean="0"/>
              <a:t>Security and privacy</a:t>
            </a:r>
          </a:p>
          <a:p>
            <a:r>
              <a:rPr lang="en-US" sz="2400" dirty="0" smtClean="0"/>
              <a:t>Program considerations:</a:t>
            </a:r>
          </a:p>
          <a:p>
            <a:pPr lvl="1"/>
            <a:r>
              <a:rPr lang="en-US" sz="2400" dirty="0" smtClean="0"/>
              <a:t>Leverage existing systems, infrastructures and technology investments</a:t>
            </a:r>
          </a:p>
          <a:p>
            <a:pPr lvl="1"/>
            <a:r>
              <a:rPr lang="en-US" sz="2400" dirty="0" smtClean="0"/>
              <a:t>Encourage use of shared platforms (e.g., cloud solutions)</a:t>
            </a:r>
          </a:p>
          <a:p>
            <a:pPr lvl="1"/>
            <a:r>
              <a:rPr lang="en-US" sz="2400" dirty="0" smtClean="0"/>
              <a:t>Consider “crowd-sourcing” (civic participation in solutions identification and development)</a:t>
            </a:r>
          </a:p>
          <a:p>
            <a:endParaRPr lang="en-US" sz="3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openMontgomery Pillar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Four pillar programs performing collectively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2"/>
            <a:endParaRPr lang="en-US" sz="2000" dirty="0" smtClean="0"/>
          </a:p>
          <a:p>
            <a:pPr lvl="2">
              <a:spcBef>
                <a:spcPts val="0"/>
              </a:spcBef>
            </a:pPr>
            <a:r>
              <a:rPr lang="en-US" sz="2000" dirty="0" err="1" smtClean="0"/>
              <a:t>dataMontgomery</a:t>
            </a:r>
            <a:endParaRPr lang="en-US" sz="2000" dirty="0" smtClean="0"/>
          </a:p>
          <a:p>
            <a:pPr marL="914400" lvl="2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1800" dirty="0">
                <a:solidFill>
                  <a:srgbClr val="0000FF"/>
                </a:solidFill>
              </a:rPr>
              <a:t>https://data.montgomerycountymd.gov</a:t>
            </a:r>
            <a:r>
              <a:rPr lang="en-US" sz="1800" dirty="0" smtClean="0">
                <a:solidFill>
                  <a:srgbClr val="0000FF"/>
                </a:solidFill>
              </a:rPr>
              <a:t>/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000" dirty="0" err="1" smtClean="0"/>
              <a:t>mobileMontgomery</a:t>
            </a:r>
            <a:r>
              <a:rPr lang="en-US" sz="2000" dirty="0" smtClean="0"/>
              <a:t> </a:t>
            </a:r>
            <a:r>
              <a:rPr lang="en-US" sz="1800" dirty="0">
                <a:solidFill>
                  <a:srgbClr val="0000FF"/>
                </a:solidFill>
              </a:rPr>
              <a:t>http://www.montgomerycountymd.gov/open/mobile.html </a:t>
            </a:r>
          </a:p>
          <a:p>
            <a:pPr lvl="2">
              <a:spcBef>
                <a:spcPts val="0"/>
              </a:spcBef>
            </a:pPr>
            <a:r>
              <a:rPr lang="en-US" sz="2000" dirty="0" err="1" smtClean="0"/>
              <a:t>engageMontgomery</a:t>
            </a:r>
            <a:r>
              <a:rPr lang="en-US" sz="2000" dirty="0" smtClean="0"/>
              <a:t> </a:t>
            </a:r>
            <a:r>
              <a:rPr lang="en-US" sz="1800" dirty="0">
                <a:solidFill>
                  <a:srgbClr val="0000FF"/>
                </a:solidFill>
              </a:rPr>
              <a:t>http://www.montgomerycountymd.gov/open/engage.html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000" dirty="0" err="1" smtClean="0"/>
              <a:t>accessMontgomery</a:t>
            </a:r>
            <a:r>
              <a:rPr lang="en-US" sz="2000" dirty="0" smtClean="0"/>
              <a:t> </a:t>
            </a:r>
            <a:r>
              <a:rPr lang="en-US" sz="1800" dirty="0">
                <a:solidFill>
                  <a:srgbClr val="0000FF"/>
                </a:solidFill>
              </a:rPr>
              <a:t>http://www.montgomerycountymd.gov/open/mobile.html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2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4411-7979-4CE1-8481-143FE796A8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2981864" cy="2629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Open Montgomery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Jan-13</a:t>
            </a:r>
            <a:endParaRPr lang="en-US" dirty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9A975E-B778-4CAA-90C8-5F44E4565F1C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066800"/>
            <a:ext cx="90297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TS PowerPoint Template">
  <a:themeElements>
    <a:clrScheme name="DTS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TS PowerPoint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TS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S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S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S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S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S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S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On-screen Show (4:3)</PresentationFormat>
  <Paragraphs>197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DTS PowerPoint Template</vt:lpstr>
      <vt:lpstr> </vt:lpstr>
      <vt:lpstr>Agenda</vt:lpstr>
      <vt:lpstr>Challenges Facing County Governments</vt:lpstr>
      <vt:lpstr>Possible Solutions </vt:lpstr>
      <vt:lpstr>Montgomery County’s Digital Government Strategy </vt:lpstr>
      <vt:lpstr>openMontgomery Launch</vt:lpstr>
      <vt:lpstr>openMontgomery Principles</vt:lpstr>
      <vt:lpstr>openMontgomery Pillar Programs</vt:lpstr>
      <vt:lpstr>Open Montgomery</vt:lpstr>
      <vt:lpstr>dataMontgomery</vt:lpstr>
      <vt:lpstr>dataMontgomery</vt:lpstr>
      <vt:lpstr>dataMontgomery</vt:lpstr>
      <vt:lpstr>accessMontgomery</vt:lpstr>
      <vt:lpstr>accessMontgomery</vt:lpstr>
      <vt:lpstr>engageMontgomery</vt:lpstr>
      <vt:lpstr>engageMontgomery</vt:lpstr>
      <vt:lpstr>mobileMontgomery</vt:lpstr>
      <vt:lpstr>mobileMontgomery</vt:lpstr>
      <vt:lpstr>Digital Government Strategy References </vt:lpstr>
      <vt:lpstr>Counties Open Government Partnership Proposal</vt:lpstr>
      <vt:lpstr>openMontgomery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2012-03-08T18:32:26Z</dcterms:created>
  <dcterms:modified xsi:type="dcterms:W3CDTF">2013-01-23T17:42:12Z</dcterms:modified>
</cp:coreProperties>
</file>