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BDC549-C2E6-4E8D-AB6C-7DACC667BF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78690D-E205-48EB-AD10-19F4A69C909F}" type="datetimeFigureOut">
              <a:rPr lang="en-US" smtClean="0"/>
              <a:t>12/19/2012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Common </a:t>
            </a:r>
            <a:r>
              <a:rPr lang="en-US" sz="4800" dirty="0" smtClean="0"/>
              <a:t>Core </a:t>
            </a:r>
            <a:r>
              <a:rPr lang="en-US" sz="4800" smtClean="0"/>
              <a:t>in Maryland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4,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32" y="5456712"/>
            <a:ext cx="2043684" cy="7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Common Core?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high-quality academic expectations that were created through a state-led initiative and have been adopted by </a:t>
            </a:r>
            <a:r>
              <a:rPr lang="en-US" smtClean="0"/>
              <a:t>more than 40 </a:t>
            </a:r>
            <a:r>
              <a:rPr lang="en-US" dirty="0" smtClean="0"/>
              <a:t>states.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0114" r="9936" b="4843"/>
          <a:stretch/>
        </p:blipFill>
        <p:spPr bwMode="auto">
          <a:xfrm>
            <a:off x="1752600" y="2718993"/>
            <a:ext cx="4853354" cy="378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506512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www.corestandards.org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172200"/>
            <a:ext cx="1502856" cy="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is Common Core different?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PARCC Assessments</a:t>
            </a:r>
          </a:p>
          <a:p>
            <a:pPr lvl="1"/>
            <a:r>
              <a:rPr lang="en-US" dirty="0"/>
              <a:t>Full implementation in school year </a:t>
            </a:r>
            <a:r>
              <a:rPr lang="en-US" dirty="0" smtClean="0"/>
              <a:t>2014-15</a:t>
            </a:r>
          </a:p>
          <a:p>
            <a:r>
              <a:rPr lang="en-US" dirty="0" smtClean="0"/>
              <a:t>Shifts in English and Language Arts</a:t>
            </a:r>
          </a:p>
          <a:p>
            <a:r>
              <a:rPr lang="en-US" dirty="0" smtClean="0"/>
              <a:t>Shifts in Math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172200"/>
            <a:ext cx="1502856" cy="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 assessment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types</a:t>
            </a:r>
          </a:p>
          <a:p>
            <a:pPr lvl="1"/>
            <a:r>
              <a:rPr lang="en-US" dirty="0" smtClean="0"/>
              <a:t>Literature Task</a:t>
            </a:r>
          </a:p>
          <a:p>
            <a:pPr lvl="1"/>
            <a:r>
              <a:rPr lang="en-US" dirty="0" smtClean="0"/>
              <a:t>Narrative Task</a:t>
            </a:r>
          </a:p>
          <a:p>
            <a:pPr lvl="1"/>
            <a:r>
              <a:rPr lang="en-US" dirty="0" smtClean="0"/>
              <a:t>Research Simulation Task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13708" r="25000" b="8947"/>
          <a:stretch/>
        </p:blipFill>
        <p:spPr bwMode="auto">
          <a:xfrm>
            <a:off x="3962400" y="1752600"/>
            <a:ext cx="4267200" cy="483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172200"/>
            <a:ext cx="1502856" cy="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assessment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types</a:t>
            </a:r>
          </a:p>
          <a:p>
            <a:pPr lvl="1"/>
            <a:r>
              <a:rPr lang="en-US" dirty="0"/>
              <a:t>Type I: Tasks assessing concepts, skills and </a:t>
            </a:r>
            <a:r>
              <a:rPr lang="en-US" dirty="0" smtClean="0"/>
              <a:t>procedures</a:t>
            </a:r>
          </a:p>
          <a:p>
            <a:pPr lvl="1"/>
            <a:r>
              <a:rPr lang="en-US" dirty="0"/>
              <a:t>Type II: Tasks assessing expressing mathematical </a:t>
            </a:r>
            <a:r>
              <a:rPr lang="en-US" dirty="0" smtClean="0"/>
              <a:t>reasoning</a:t>
            </a:r>
          </a:p>
          <a:p>
            <a:pPr lvl="1"/>
            <a:r>
              <a:rPr lang="en-US" dirty="0"/>
              <a:t>Type III: Tasks assessing </a:t>
            </a:r>
            <a:r>
              <a:rPr lang="en-US" dirty="0" smtClean="0"/>
              <a:t>modeling/applications</a:t>
            </a:r>
            <a:r>
              <a:rPr lang="en-US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2" t="27669" r="25234" b="24820"/>
          <a:stretch/>
        </p:blipFill>
        <p:spPr bwMode="auto">
          <a:xfrm>
            <a:off x="1797923" y="3178661"/>
            <a:ext cx="5236029" cy="36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27237" r="25325" b="9993"/>
          <a:stretch/>
        </p:blipFill>
        <p:spPr bwMode="auto">
          <a:xfrm>
            <a:off x="2514600" y="3178661"/>
            <a:ext cx="3802673" cy="353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172200"/>
            <a:ext cx="1502856" cy="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in Maryland and alignment concerns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60749" r="3679" b="19725"/>
          <a:stretch/>
        </p:blipFill>
        <p:spPr bwMode="auto">
          <a:xfrm>
            <a:off x="272902" y="2514600"/>
            <a:ext cx="7762141" cy="18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80064" r="3679" b="12554"/>
          <a:stretch/>
        </p:blipFill>
        <p:spPr bwMode="auto">
          <a:xfrm>
            <a:off x="272901" y="4275160"/>
            <a:ext cx="7762141" cy="69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172200"/>
            <a:ext cx="1502856" cy="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Other concerns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dip in student test scores</a:t>
            </a:r>
          </a:p>
          <a:p>
            <a:r>
              <a:rPr lang="en-US" dirty="0" smtClean="0"/>
              <a:t>Adequate resources</a:t>
            </a:r>
          </a:p>
          <a:p>
            <a:r>
              <a:rPr lang="en-US" dirty="0" smtClean="0"/>
              <a:t>Adequate professional 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172200"/>
            <a:ext cx="1502856" cy="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Corestandards.org</a:t>
            </a:r>
          </a:p>
          <a:p>
            <a:r>
              <a:rPr lang="en-US" dirty="0" smtClean="0"/>
              <a:t>Parcconline.org</a:t>
            </a:r>
          </a:p>
          <a:p>
            <a:r>
              <a:rPr lang="en-US" dirty="0" smtClean="0"/>
              <a:t>Marylandpublicschools.org</a:t>
            </a:r>
          </a:p>
          <a:p>
            <a:r>
              <a:rPr lang="en-US" dirty="0" smtClean="0"/>
              <a:t>Marylandeducators.org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10642" r="7251" b="4364"/>
          <a:stretch/>
        </p:blipFill>
        <p:spPr bwMode="auto">
          <a:xfrm>
            <a:off x="5060868" y="1219200"/>
            <a:ext cx="3269145" cy="240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5" r="29437" b="4222"/>
          <a:stretch/>
        </p:blipFill>
        <p:spPr bwMode="auto">
          <a:xfrm>
            <a:off x="980027" y="3347716"/>
            <a:ext cx="3060866" cy="276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245" r="4979" b="3896"/>
          <a:stretch/>
        </p:blipFill>
        <p:spPr bwMode="auto">
          <a:xfrm>
            <a:off x="4724400" y="2819400"/>
            <a:ext cx="3252848" cy="227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11654" r="5195" b="3643"/>
          <a:stretch/>
        </p:blipFill>
        <p:spPr bwMode="auto">
          <a:xfrm>
            <a:off x="3090587" y="4070167"/>
            <a:ext cx="3296853" cy="231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172200"/>
            <a:ext cx="1502856" cy="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692</TotalTime>
  <Words>128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Common Core in Maryland</vt:lpstr>
      <vt:lpstr>What is Common Core?</vt:lpstr>
      <vt:lpstr>How is Common Core different?</vt:lpstr>
      <vt:lpstr>ELA assessment questions</vt:lpstr>
      <vt:lpstr>Math assessment questions</vt:lpstr>
      <vt:lpstr>Common Core in Maryland and alignment concerns</vt:lpstr>
      <vt:lpstr>Other concerns</vt:lpstr>
      <vt:lpstr>For more information…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Mendelson</dc:creator>
  <cp:lastModifiedBy>Adam Mendelson</cp:lastModifiedBy>
  <cp:revision>24</cp:revision>
  <dcterms:created xsi:type="dcterms:W3CDTF">2012-12-18T14:02:44Z</dcterms:created>
  <dcterms:modified xsi:type="dcterms:W3CDTF">2012-12-19T21:22:00Z</dcterms:modified>
</cp:coreProperties>
</file>